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1" r:id="rId2"/>
    <p:sldId id="450" r:id="rId3"/>
    <p:sldId id="452" r:id="rId4"/>
    <p:sldId id="440" r:id="rId5"/>
    <p:sldId id="441" r:id="rId6"/>
    <p:sldId id="442" r:id="rId7"/>
    <p:sldId id="443" r:id="rId8"/>
    <p:sldId id="467" r:id="rId9"/>
    <p:sldId id="470" r:id="rId10"/>
    <p:sldId id="445" r:id="rId11"/>
    <p:sldId id="408" r:id="rId12"/>
    <p:sldId id="416" r:id="rId13"/>
    <p:sldId id="418" r:id="rId14"/>
    <p:sldId id="398" r:id="rId15"/>
    <p:sldId id="419" r:id="rId16"/>
    <p:sldId id="421" r:id="rId17"/>
    <p:sldId id="402" r:id="rId18"/>
    <p:sldId id="471" r:id="rId19"/>
    <p:sldId id="423" r:id="rId20"/>
    <p:sldId id="425" r:id="rId21"/>
    <p:sldId id="426" r:id="rId22"/>
    <p:sldId id="429" r:id="rId23"/>
    <p:sldId id="399" r:id="rId24"/>
    <p:sldId id="455" r:id="rId25"/>
    <p:sldId id="456" r:id="rId26"/>
    <p:sldId id="457" r:id="rId27"/>
    <p:sldId id="458" r:id="rId28"/>
    <p:sldId id="459" r:id="rId29"/>
    <p:sldId id="460" r:id="rId30"/>
    <p:sldId id="462" r:id="rId31"/>
    <p:sldId id="465" r:id="rId32"/>
    <p:sldId id="466" r:id="rId33"/>
  </p:sldIdLst>
  <p:sldSz cx="9144000" cy="6858000" type="screen4x3"/>
  <p:notesSz cx="6858000" cy="9144000"/>
  <p:photoAlbum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E0"/>
    <a:srgbClr val="668A8A"/>
    <a:srgbClr val="B3C4C4"/>
    <a:srgbClr val="9CC98A"/>
    <a:srgbClr val="CDE4C4"/>
    <a:srgbClr val="BDBDC0"/>
    <a:srgbClr val="66B7E4"/>
    <a:srgbClr val="B3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89343" autoAdjust="0"/>
  </p:normalViewPr>
  <p:slideViewPr>
    <p:cSldViewPr>
      <p:cViewPr>
        <p:scale>
          <a:sx n="100" d="100"/>
          <a:sy n="100" d="100"/>
        </p:scale>
        <p:origin x="-420" y="174"/>
      </p:cViewPr>
      <p:guideLst>
        <p:guide orient="horz" pos="958"/>
        <p:guide orient="horz" pos="3634"/>
        <p:guide orient="horz" pos="2251"/>
        <p:guide orient="horz" pos="2341"/>
        <p:guide pos="181"/>
        <p:guide pos="5579"/>
        <p:guide pos="2835"/>
        <p:guide pos="2925"/>
        <p:guide pos="3492"/>
        <p:guide pos="34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E549E-794D-444A-942E-27DEEB407C5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E2B8D154-1C30-4A95-AC89-2A2B83B423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Профи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материалы</a:t>
          </a:r>
        </a:p>
      </dgm:t>
    </dgm:pt>
    <dgm:pt modelId="{2AE230A4-937E-42C6-A75F-1A1F8182BBA8}" type="parTrans" cxnId="{C89DD276-9595-4671-AF14-473C819F6F17}">
      <dgm:prSet/>
      <dgm:spPr/>
      <dgm:t>
        <a:bodyPr/>
        <a:lstStyle/>
        <a:p>
          <a:endParaRPr lang="ru-RU"/>
        </a:p>
      </dgm:t>
    </dgm:pt>
    <dgm:pt modelId="{4AF91849-4899-441E-8286-47C54C04019D}" type="sibTrans" cxnId="{C89DD276-9595-4671-AF14-473C819F6F17}">
      <dgm:prSet/>
      <dgm:spPr/>
      <dgm:t>
        <a:bodyPr/>
        <a:lstStyle/>
        <a:p>
          <a:endParaRPr lang="ru-RU"/>
        </a:p>
      </dgm:t>
    </dgm:pt>
    <dgm:pt modelId="{62169E2D-2E86-464E-AB47-C773CD4FE3D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Caparol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8FE89EA-4423-4A9C-B6EF-B21B52D5AB1A}" type="parTrans" cxnId="{6BEFA7DE-C595-49C1-9586-17996BAA287A}">
      <dgm:prSet/>
      <dgm:spPr/>
      <dgm:t>
        <a:bodyPr/>
        <a:lstStyle/>
        <a:p>
          <a:endParaRPr lang="ru-RU"/>
        </a:p>
      </dgm:t>
    </dgm:pt>
    <dgm:pt modelId="{D7534815-657F-4147-A272-131C231176BB}" type="sibTrans" cxnId="{6BEFA7DE-C595-49C1-9586-17996BAA287A}">
      <dgm:prSet/>
      <dgm:spPr/>
      <dgm:t>
        <a:bodyPr/>
        <a:lstStyle/>
        <a:p>
          <a:endParaRPr lang="ru-RU"/>
        </a:p>
      </dgm:t>
    </dgm:pt>
    <dgm:pt modelId="{215F2359-228A-43C2-8C1B-04BCA66F31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Disbon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1E22B57-EA54-47CD-BB23-DE00EEEF43BB}" type="parTrans" cxnId="{1FF186F5-D4E3-44C4-9581-1CDFC49B4178}">
      <dgm:prSet/>
      <dgm:spPr/>
      <dgm:t>
        <a:bodyPr/>
        <a:lstStyle/>
        <a:p>
          <a:endParaRPr lang="ru-RU"/>
        </a:p>
      </dgm:t>
    </dgm:pt>
    <dgm:pt modelId="{D2A0E96F-3A4E-4FA6-AD9B-B90F3C7E50DE}" type="sibTrans" cxnId="{1FF186F5-D4E3-44C4-9581-1CDFC49B4178}">
      <dgm:prSet/>
      <dgm:spPr/>
      <dgm:t>
        <a:bodyPr/>
        <a:lstStyle/>
        <a:p>
          <a:endParaRPr lang="ru-RU"/>
        </a:p>
      </dgm:t>
    </dgm:pt>
    <dgm:pt modelId="{10CAD965-2474-4079-9256-33DF0E794C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Capatect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72AAED5-06DE-4E4A-A5B4-E3E0379F0567}" type="parTrans" cxnId="{1DEBAB18-0871-4F4A-8798-5942159E641E}">
      <dgm:prSet/>
      <dgm:spPr/>
      <dgm:t>
        <a:bodyPr/>
        <a:lstStyle/>
        <a:p>
          <a:endParaRPr lang="ru-RU"/>
        </a:p>
      </dgm:t>
    </dgm:pt>
    <dgm:pt modelId="{FEBC56AB-9977-4E34-A204-752D1CE3CEE0}" type="sibTrans" cxnId="{1DEBAB18-0871-4F4A-8798-5942159E641E}">
      <dgm:prSet/>
      <dgm:spPr/>
      <dgm:t>
        <a:bodyPr/>
        <a:lstStyle/>
        <a:p>
          <a:endParaRPr lang="ru-RU"/>
        </a:p>
      </dgm:t>
    </dgm:pt>
    <dgm:pt modelId="{F981AF16-6831-4720-8A73-FABFF42D44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Histolith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3D474EF-F0DD-47E0-AC33-A1B1E3D76AF2}" type="parTrans" cxnId="{A3160F33-A542-4E5C-A293-FD10368570DD}">
      <dgm:prSet/>
      <dgm:spPr/>
      <dgm:t>
        <a:bodyPr/>
        <a:lstStyle/>
        <a:p>
          <a:endParaRPr lang="ru-RU"/>
        </a:p>
      </dgm:t>
    </dgm:pt>
    <dgm:pt modelId="{B3E70F0B-93FD-40C0-8113-FBD75C98AB04}" type="sibTrans" cxnId="{A3160F33-A542-4E5C-A293-FD10368570DD}">
      <dgm:prSet/>
      <dgm:spPr/>
      <dgm:t>
        <a:bodyPr/>
        <a:lstStyle/>
        <a:p>
          <a:endParaRPr lang="ru-RU"/>
        </a:p>
      </dgm:t>
    </dgm:pt>
    <dgm:pt modelId="{6D4518DB-088B-4765-BB81-1EF7BCEAA2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Color Express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57AAC37-3CB3-480E-BDAD-8B38476E1866}" type="parTrans" cxnId="{95D2B282-3304-473E-A2BB-1746F8A2A7D0}">
      <dgm:prSet/>
      <dgm:spPr/>
      <dgm:t>
        <a:bodyPr/>
        <a:lstStyle/>
        <a:p>
          <a:endParaRPr lang="ru-RU"/>
        </a:p>
      </dgm:t>
    </dgm:pt>
    <dgm:pt modelId="{BFCA1BB3-D951-48A6-8820-D7B7BEBBE0AA}" type="sibTrans" cxnId="{95D2B282-3304-473E-A2BB-1746F8A2A7D0}">
      <dgm:prSet/>
      <dgm:spPr/>
      <dgm:t>
        <a:bodyPr/>
        <a:lstStyle/>
        <a:p>
          <a:endParaRPr lang="ru-RU"/>
        </a:p>
      </dgm:t>
    </dgm:pt>
    <dgm:pt modelId="{A21E2E1B-EFC1-4D56-AA5A-309F83E07BE9}" type="pres">
      <dgm:prSet presAssocID="{BF9E549E-794D-444A-942E-27DEEB407C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84CD5BB-552F-4A53-8B69-05DD47A85B67}" type="pres">
      <dgm:prSet presAssocID="{E2B8D154-1C30-4A95-AC89-2A2B83B42395}" presName="centerShape" presStyleLbl="node0" presStyleIdx="0" presStyleCnt="1"/>
      <dgm:spPr/>
      <dgm:t>
        <a:bodyPr/>
        <a:lstStyle/>
        <a:p>
          <a:endParaRPr lang="ru-RU"/>
        </a:p>
      </dgm:t>
    </dgm:pt>
    <dgm:pt modelId="{A75E8CB5-9EEA-48BF-A1C7-7AA2A61FCB79}" type="pres">
      <dgm:prSet presAssocID="{88FE89EA-4423-4A9C-B6EF-B21B52D5AB1A}" presName="Name9" presStyleLbl="parChTrans1D2" presStyleIdx="0" presStyleCnt="5"/>
      <dgm:spPr/>
      <dgm:t>
        <a:bodyPr/>
        <a:lstStyle/>
        <a:p>
          <a:endParaRPr lang="ru-RU"/>
        </a:p>
      </dgm:t>
    </dgm:pt>
    <dgm:pt modelId="{C0C5A65B-9BC2-46AD-BC0B-3F2DAB630A88}" type="pres">
      <dgm:prSet presAssocID="{88FE89EA-4423-4A9C-B6EF-B21B52D5AB1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58BADAE-3C1E-4C24-87D5-6D61F21A5E58}" type="pres">
      <dgm:prSet presAssocID="{62169E2D-2E86-464E-AB47-C773CD4FE3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F4788-F60F-4BB1-8428-C7A7B9262C6D}" type="pres">
      <dgm:prSet presAssocID="{01E22B57-EA54-47CD-BB23-DE00EEEF43BB}" presName="Name9" presStyleLbl="parChTrans1D2" presStyleIdx="1" presStyleCnt="5"/>
      <dgm:spPr/>
      <dgm:t>
        <a:bodyPr/>
        <a:lstStyle/>
        <a:p>
          <a:endParaRPr lang="ru-RU"/>
        </a:p>
      </dgm:t>
    </dgm:pt>
    <dgm:pt modelId="{6270DC03-CF2D-4F32-A601-7F2F9CEADDBE}" type="pres">
      <dgm:prSet presAssocID="{01E22B57-EA54-47CD-BB23-DE00EEEF43B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2BAFF3B-F40D-4984-AB62-140E6B348B3A}" type="pres">
      <dgm:prSet presAssocID="{215F2359-228A-43C2-8C1B-04BCA66F31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BDD85-15EF-43B2-845F-DF5881A82881}" type="pres">
      <dgm:prSet presAssocID="{B72AAED5-06DE-4E4A-A5B4-E3E0379F0567}" presName="Name9" presStyleLbl="parChTrans1D2" presStyleIdx="2" presStyleCnt="5"/>
      <dgm:spPr/>
      <dgm:t>
        <a:bodyPr/>
        <a:lstStyle/>
        <a:p>
          <a:endParaRPr lang="ru-RU"/>
        </a:p>
      </dgm:t>
    </dgm:pt>
    <dgm:pt modelId="{8B12D829-11DF-4CCA-8A6D-D3A7771322A8}" type="pres">
      <dgm:prSet presAssocID="{B72AAED5-06DE-4E4A-A5B4-E3E0379F056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A5E9A46-69F5-4AFE-95D9-9F288E3C9F65}" type="pres">
      <dgm:prSet presAssocID="{10CAD965-2474-4079-9256-33DF0E794C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BCAA-E812-49B4-97BA-FF61A55F0248}" type="pres">
      <dgm:prSet presAssocID="{63D474EF-F0DD-47E0-AC33-A1B1E3D76AF2}" presName="Name9" presStyleLbl="parChTrans1D2" presStyleIdx="3" presStyleCnt="5"/>
      <dgm:spPr/>
      <dgm:t>
        <a:bodyPr/>
        <a:lstStyle/>
        <a:p>
          <a:endParaRPr lang="ru-RU"/>
        </a:p>
      </dgm:t>
    </dgm:pt>
    <dgm:pt modelId="{CB3B04C9-6E27-47A0-8676-6D76404FEB2E}" type="pres">
      <dgm:prSet presAssocID="{63D474EF-F0DD-47E0-AC33-A1B1E3D76AF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F1CD875-FDFB-445D-81A8-9B6C87063CA5}" type="pres">
      <dgm:prSet presAssocID="{F981AF16-6831-4720-8A73-FABFF42D44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2A9E9-6390-460D-9E85-61141892AEC6}" type="pres">
      <dgm:prSet presAssocID="{257AAC37-3CB3-480E-BDAD-8B38476E1866}" presName="Name9" presStyleLbl="parChTrans1D2" presStyleIdx="4" presStyleCnt="5"/>
      <dgm:spPr/>
      <dgm:t>
        <a:bodyPr/>
        <a:lstStyle/>
        <a:p>
          <a:endParaRPr lang="ru-RU"/>
        </a:p>
      </dgm:t>
    </dgm:pt>
    <dgm:pt modelId="{3BF6351C-8884-4CB3-8B08-96DE92325B76}" type="pres">
      <dgm:prSet presAssocID="{257AAC37-3CB3-480E-BDAD-8B38476E186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F336BC5-5E3B-46FE-80B6-E86234FC723B}" type="pres">
      <dgm:prSet presAssocID="{6D4518DB-088B-4765-BB81-1EF7BCEAA2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1DAC0-1E0B-43A3-B2C0-DD69085E054F}" type="presOf" srcId="{88FE89EA-4423-4A9C-B6EF-B21B52D5AB1A}" destId="{C0C5A65B-9BC2-46AD-BC0B-3F2DAB630A88}" srcOrd="1" destOrd="0" presId="urn:microsoft.com/office/officeart/2005/8/layout/radial1"/>
    <dgm:cxn modelId="{1DEBAB18-0871-4F4A-8798-5942159E641E}" srcId="{E2B8D154-1C30-4A95-AC89-2A2B83B42395}" destId="{10CAD965-2474-4079-9256-33DF0E794C6F}" srcOrd="2" destOrd="0" parTransId="{B72AAED5-06DE-4E4A-A5B4-E3E0379F0567}" sibTransId="{FEBC56AB-9977-4E34-A204-752D1CE3CEE0}"/>
    <dgm:cxn modelId="{1FF186F5-D4E3-44C4-9581-1CDFC49B4178}" srcId="{E2B8D154-1C30-4A95-AC89-2A2B83B42395}" destId="{215F2359-228A-43C2-8C1B-04BCA66F3139}" srcOrd="1" destOrd="0" parTransId="{01E22B57-EA54-47CD-BB23-DE00EEEF43BB}" sibTransId="{D2A0E96F-3A4E-4FA6-AD9B-B90F3C7E50DE}"/>
    <dgm:cxn modelId="{15E7CFDE-621A-4F7D-80AC-8C2179F57F82}" type="presOf" srcId="{257AAC37-3CB3-480E-BDAD-8B38476E1866}" destId="{46E2A9E9-6390-460D-9E85-61141892AEC6}" srcOrd="0" destOrd="0" presId="urn:microsoft.com/office/officeart/2005/8/layout/radial1"/>
    <dgm:cxn modelId="{6F4BAA21-D7E8-44E5-9120-92EF795FF4BA}" type="presOf" srcId="{63D474EF-F0DD-47E0-AC33-A1B1E3D76AF2}" destId="{CB3B04C9-6E27-47A0-8676-6D76404FEB2E}" srcOrd="1" destOrd="0" presId="urn:microsoft.com/office/officeart/2005/8/layout/radial1"/>
    <dgm:cxn modelId="{A3160F33-A542-4E5C-A293-FD10368570DD}" srcId="{E2B8D154-1C30-4A95-AC89-2A2B83B42395}" destId="{F981AF16-6831-4720-8A73-FABFF42D4498}" srcOrd="3" destOrd="0" parTransId="{63D474EF-F0DD-47E0-AC33-A1B1E3D76AF2}" sibTransId="{B3E70F0B-93FD-40C0-8113-FBD75C98AB04}"/>
    <dgm:cxn modelId="{52562C42-E4C3-489E-B26B-88DB6D1EE939}" type="presOf" srcId="{F981AF16-6831-4720-8A73-FABFF42D4498}" destId="{1F1CD875-FDFB-445D-81A8-9B6C87063CA5}" srcOrd="0" destOrd="0" presId="urn:microsoft.com/office/officeart/2005/8/layout/radial1"/>
    <dgm:cxn modelId="{C89DD276-9595-4671-AF14-473C819F6F17}" srcId="{BF9E549E-794D-444A-942E-27DEEB407C5A}" destId="{E2B8D154-1C30-4A95-AC89-2A2B83B42395}" srcOrd="0" destOrd="0" parTransId="{2AE230A4-937E-42C6-A75F-1A1F8182BBA8}" sibTransId="{4AF91849-4899-441E-8286-47C54C04019D}"/>
    <dgm:cxn modelId="{040B3F02-1202-4E7E-89EF-1C6926D88081}" type="presOf" srcId="{215F2359-228A-43C2-8C1B-04BCA66F3139}" destId="{B2BAFF3B-F40D-4984-AB62-140E6B348B3A}" srcOrd="0" destOrd="0" presId="urn:microsoft.com/office/officeart/2005/8/layout/radial1"/>
    <dgm:cxn modelId="{CC2FB9C6-68D8-427A-8A1A-83AEEE348A78}" type="presOf" srcId="{257AAC37-3CB3-480E-BDAD-8B38476E1866}" destId="{3BF6351C-8884-4CB3-8B08-96DE92325B76}" srcOrd="1" destOrd="0" presId="urn:microsoft.com/office/officeart/2005/8/layout/radial1"/>
    <dgm:cxn modelId="{E5DB75B5-948C-41A0-AE47-5F9000D9E3D0}" type="presOf" srcId="{E2B8D154-1C30-4A95-AC89-2A2B83B42395}" destId="{484CD5BB-552F-4A53-8B69-05DD47A85B67}" srcOrd="0" destOrd="0" presId="urn:microsoft.com/office/officeart/2005/8/layout/radial1"/>
    <dgm:cxn modelId="{95D2B282-3304-473E-A2BB-1746F8A2A7D0}" srcId="{E2B8D154-1C30-4A95-AC89-2A2B83B42395}" destId="{6D4518DB-088B-4765-BB81-1EF7BCEAA248}" srcOrd="4" destOrd="0" parTransId="{257AAC37-3CB3-480E-BDAD-8B38476E1866}" sibTransId="{BFCA1BB3-D951-48A6-8820-D7B7BEBBE0AA}"/>
    <dgm:cxn modelId="{26C182A2-53E2-45A2-B3F4-BA3A6CB98B67}" type="presOf" srcId="{6D4518DB-088B-4765-BB81-1EF7BCEAA248}" destId="{6F336BC5-5E3B-46FE-80B6-E86234FC723B}" srcOrd="0" destOrd="0" presId="urn:microsoft.com/office/officeart/2005/8/layout/radial1"/>
    <dgm:cxn modelId="{A774CF6D-1D7C-4E02-A863-0FF03B36542D}" type="presOf" srcId="{62169E2D-2E86-464E-AB47-C773CD4FE3D8}" destId="{C58BADAE-3C1E-4C24-87D5-6D61F21A5E58}" srcOrd="0" destOrd="0" presId="urn:microsoft.com/office/officeart/2005/8/layout/radial1"/>
    <dgm:cxn modelId="{D766FAA2-E343-47B9-A925-F09FDB090686}" type="presOf" srcId="{01E22B57-EA54-47CD-BB23-DE00EEEF43BB}" destId="{FADF4788-F60F-4BB1-8428-C7A7B9262C6D}" srcOrd="0" destOrd="0" presId="urn:microsoft.com/office/officeart/2005/8/layout/radial1"/>
    <dgm:cxn modelId="{AE7691A4-FE5D-4747-9643-6FD40BCFA36A}" type="presOf" srcId="{B72AAED5-06DE-4E4A-A5B4-E3E0379F0567}" destId="{923BDD85-15EF-43B2-845F-DF5881A82881}" srcOrd="0" destOrd="0" presId="urn:microsoft.com/office/officeart/2005/8/layout/radial1"/>
    <dgm:cxn modelId="{6BEFA7DE-C595-49C1-9586-17996BAA287A}" srcId="{E2B8D154-1C30-4A95-AC89-2A2B83B42395}" destId="{62169E2D-2E86-464E-AB47-C773CD4FE3D8}" srcOrd="0" destOrd="0" parTransId="{88FE89EA-4423-4A9C-B6EF-B21B52D5AB1A}" sibTransId="{D7534815-657F-4147-A272-131C231176BB}"/>
    <dgm:cxn modelId="{ADCD1DE1-112A-4A26-9CA4-1BED92199F48}" type="presOf" srcId="{88FE89EA-4423-4A9C-B6EF-B21B52D5AB1A}" destId="{A75E8CB5-9EEA-48BF-A1C7-7AA2A61FCB79}" srcOrd="0" destOrd="0" presId="urn:microsoft.com/office/officeart/2005/8/layout/radial1"/>
    <dgm:cxn modelId="{76BEC489-9594-47E4-B149-EDBF0BB13F7C}" type="presOf" srcId="{63D474EF-F0DD-47E0-AC33-A1B1E3D76AF2}" destId="{2A5FBCAA-E812-49B4-97BA-FF61A55F0248}" srcOrd="0" destOrd="0" presId="urn:microsoft.com/office/officeart/2005/8/layout/radial1"/>
    <dgm:cxn modelId="{EFBC404D-D9D0-4927-BD42-3F1C40DC50CE}" type="presOf" srcId="{BF9E549E-794D-444A-942E-27DEEB407C5A}" destId="{A21E2E1B-EFC1-4D56-AA5A-309F83E07BE9}" srcOrd="0" destOrd="0" presId="urn:microsoft.com/office/officeart/2005/8/layout/radial1"/>
    <dgm:cxn modelId="{859A076F-0127-4092-BEF7-0BA77E36978E}" type="presOf" srcId="{10CAD965-2474-4079-9256-33DF0E794C6F}" destId="{1A5E9A46-69F5-4AFE-95D9-9F288E3C9F65}" srcOrd="0" destOrd="0" presId="urn:microsoft.com/office/officeart/2005/8/layout/radial1"/>
    <dgm:cxn modelId="{D60BBB93-686A-47B2-9BF0-B11FF168BE60}" type="presOf" srcId="{B72AAED5-06DE-4E4A-A5B4-E3E0379F0567}" destId="{8B12D829-11DF-4CCA-8A6D-D3A7771322A8}" srcOrd="1" destOrd="0" presId="urn:microsoft.com/office/officeart/2005/8/layout/radial1"/>
    <dgm:cxn modelId="{4D8DA0C5-E8BC-4BDE-BEAF-E10DCCAD8FAD}" type="presOf" srcId="{01E22B57-EA54-47CD-BB23-DE00EEEF43BB}" destId="{6270DC03-CF2D-4F32-A601-7F2F9CEADDBE}" srcOrd="1" destOrd="0" presId="urn:microsoft.com/office/officeart/2005/8/layout/radial1"/>
    <dgm:cxn modelId="{561483EE-CF5C-4C84-B0BA-8BCA34797668}" type="presParOf" srcId="{A21E2E1B-EFC1-4D56-AA5A-309F83E07BE9}" destId="{484CD5BB-552F-4A53-8B69-05DD47A85B67}" srcOrd="0" destOrd="0" presId="urn:microsoft.com/office/officeart/2005/8/layout/radial1"/>
    <dgm:cxn modelId="{8602DD20-8733-4D99-BDCA-116271247F8E}" type="presParOf" srcId="{A21E2E1B-EFC1-4D56-AA5A-309F83E07BE9}" destId="{A75E8CB5-9EEA-48BF-A1C7-7AA2A61FCB79}" srcOrd="1" destOrd="0" presId="urn:microsoft.com/office/officeart/2005/8/layout/radial1"/>
    <dgm:cxn modelId="{15726E8B-1D42-40F7-AB73-F5679A1ED4A9}" type="presParOf" srcId="{A75E8CB5-9EEA-48BF-A1C7-7AA2A61FCB79}" destId="{C0C5A65B-9BC2-46AD-BC0B-3F2DAB630A88}" srcOrd="0" destOrd="0" presId="urn:microsoft.com/office/officeart/2005/8/layout/radial1"/>
    <dgm:cxn modelId="{A08EF80C-60D5-46E7-89E0-B3DF97231BCF}" type="presParOf" srcId="{A21E2E1B-EFC1-4D56-AA5A-309F83E07BE9}" destId="{C58BADAE-3C1E-4C24-87D5-6D61F21A5E58}" srcOrd="2" destOrd="0" presId="urn:microsoft.com/office/officeart/2005/8/layout/radial1"/>
    <dgm:cxn modelId="{AEE4398A-F1AF-4FB1-89AD-96DE1F864F4E}" type="presParOf" srcId="{A21E2E1B-EFC1-4D56-AA5A-309F83E07BE9}" destId="{FADF4788-F60F-4BB1-8428-C7A7B9262C6D}" srcOrd="3" destOrd="0" presId="urn:microsoft.com/office/officeart/2005/8/layout/radial1"/>
    <dgm:cxn modelId="{2A1960F2-FC0D-4F9F-954C-AE911F5A5E4B}" type="presParOf" srcId="{FADF4788-F60F-4BB1-8428-C7A7B9262C6D}" destId="{6270DC03-CF2D-4F32-A601-7F2F9CEADDBE}" srcOrd="0" destOrd="0" presId="urn:microsoft.com/office/officeart/2005/8/layout/radial1"/>
    <dgm:cxn modelId="{BD5F5799-4900-4B6F-9986-CB6C57B9E817}" type="presParOf" srcId="{A21E2E1B-EFC1-4D56-AA5A-309F83E07BE9}" destId="{B2BAFF3B-F40D-4984-AB62-140E6B348B3A}" srcOrd="4" destOrd="0" presId="urn:microsoft.com/office/officeart/2005/8/layout/radial1"/>
    <dgm:cxn modelId="{052E1B21-5361-4D23-87A1-3526120ED744}" type="presParOf" srcId="{A21E2E1B-EFC1-4D56-AA5A-309F83E07BE9}" destId="{923BDD85-15EF-43B2-845F-DF5881A82881}" srcOrd="5" destOrd="0" presId="urn:microsoft.com/office/officeart/2005/8/layout/radial1"/>
    <dgm:cxn modelId="{581E8ECF-4EFE-44CE-9E6F-4DB61DE4961D}" type="presParOf" srcId="{923BDD85-15EF-43B2-845F-DF5881A82881}" destId="{8B12D829-11DF-4CCA-8A6D-D3A7771322A8}" srcOrd="0" destOrd="0" presId="urn:microsoft.com/office/officeart/2005/8/layout/radial1"/>
    <dgm:cxn modelId="{F4BFA6B2-3A9B-4731-987C-B5145A59F3E5}" type="presParOf" srcId="{A21E2E1B-EFC1-4D56-AA5A-309F83E07BE9}" destId="{1A5E9A46-69F5-4AFE-95D9-9F288E3C9F65}" srcOrd="6" destOrd="0" presId="urn:microsoft.com/office/officeart/2005/8/layout/radial1"/>
    <dgm:cxn modelId="{8299FC6F-9811-40D8-BCB7-BBB0DE9EB65A}" type="presParOf" srcId="{A21E2E1B-EFC1-4D56-AA5A-309F83E07BE9}" destId="{2A5FBCAA-E812-49B4-97BA-FF61A55F0248}" srcOrd="7" destOrd="0" presId="urn:microsoft.com/office/officeart/2005/8/layout/radial1"/>
    <dgm:cxn modelId="{0371DFF5-9BCE-4941-8871-FB1F23736723}" type="presParOf" srcId="{2A5FBCAA-E812-49B4-97BA-FF61A55F0248}" destId="{CB3B04C9-6E27-47A0-8676-6D76404FEB2E}" srcOrd="0" destOrd="0" presId="urn:microsoft.com/office/officeart/2005/8/layout/radial1"/>
    <dgm:cxn modelId="{FFEC6EA1-C31B-49AC-AC13-7400B52C06A4}" type="presParOf" srcId="{A21E2E1B-EFC1-4D56-AA5A-309F83E07BE9}" destId="{1F1CD875-FDFB-445D-81A8-9B6C87063CA5}" srcOrd="8" destOrd="0" presId="urn:microsoft.com/office/officeart/2005/8/layout/radial1"/>
    <dgm:cxn modelId="{4FEF713B-E2FC-4CBF-828F-D83BF3820F13}" type="presParOf" srcId="{A21E2E1B-EFC1-4D56-AA5A-309F83E07BE9}" destId="{46E2A9E9-6390-460D-9E85-61141892AEC6}" srcOrd="9" destOrd="0" presId="urn:microsoft.com/office/officeart/2005/8/layout/radial1"/>
    <dgm:cxn modelId="{FDCB4E01-EDD8-4A4A-8B5A-EC1EA8768277}" type="presParOf" srcId="{46E2A9E9-6390-460D-9E85-61141892AEC6}" destId="{3BF6351C-8884-4CB3-8B08-96DE92325B76}" srcOrd="0" destOrd="0" presId="urn:microsoft.com/office/officeart/2005/8/layout/radial1"/>
    <dgm:cxn modelId="{833E8A94-5D14-4998-B6AE-E1FB1FA10FB7}" type="presParOf" srcId="{A21E2E1B-EFC1-4D56-AA5A-309F83E07BE9}" destId="{6F336BC5-5E3B-46FE-80B6-E86234FC723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CD5BB-552F-4A53-8B69-05DD47A85B67}">
      <dsp:nvSpPr>
        <dsp:cNvPr id="0" name=""/>
        <dsp:cNvSpPr/>
      </dsp:nvSpPr>
      <dsp:spPr>
        <a:xfrm>
          <a:off x="3826658" y="1960213"/>
          <a:ext cx="1490682" cy="1490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Профи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материалы</a:t>
          </a:r>
        </a:p>
      </dsp:txBody>
      <dsp:txXfrm>
        <a:off x="4044963" y="2178518"/>
        <a:ext cx="1054072" cy="1054072"/>
      </dsp:txXfrm>
    </dsp:sp>
    <dsp:sp modelId="{A75E8CB5-9EEA-48BF-A1C7-7AA2A61FCB79}">
      <dsp:nvSpPr>
        <dsp:cNvPr id="0" name=""/>
        <dsp:cNvSpPr/>
      </dsp:nvSpPr>
      <dsp:spPr>
        <a:xfrm rot="16200000">
          <a:off x="4346583" y="1720124"/>
          <a:ext cx="450833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50833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0729" y="1723525"/>
        <a:ext cx="22541" cy="22541"/>
      </dsp:txXfrm>
    </dsp:sp>
    <dsp:sp modelId="{C58BADAE-3C1E-4C24-87D5-6D61F21A5E58}">
      <dsp:nvSpPr>
        <dsp:cNvPr id="0" name=""/>
        <dsp:cNvSpPr/>
      </dsp:nvSpPr>
      <dsp:spPr>
        <a:xfrm>
          <a:off x="3826658" y="18697"/>
          <a:ext cx="1490682" cy="1490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Caparol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044963" y="237002"/>
        <a:ext cx="1054072" cy="1054072"/>
      </dsp:txXfrm>
    </dsp:sp>
    <dsp:sp modelId="{FADF4788-F60F-4BB1-8428-C7A7B9262C6D}">
      <dsp:nvSpPr>
        <dsp:cNvPr id="0" name=""/>
        <dsp:cNvSpPr/>
      </dsp:nvSpPr>
      <dsp:spPr>
        <a:xfrm rot="20520000">
          <a:off x="5269828" y="2390901"/>
          <a:ext cx="450833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50833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3974" y="2394302"/>
        <a:ext cx="22541" cy="22541"/>
      </dsp:txXfrm>
    </dsp:sp>
    <dsp:sp modelId="{B2BAFF3B-F40D-4984-AB62-140E6B348B3A}">
      <dsp:nvSpPr>
        <dsp:cNvPr id="0" name=""/>
        <dsp:cNvSpPr/>
      </dsp:nvSpPr>
      <dsp:spPr>
        <a:xfrm>
          <a:off x="5673150" y="1360251"/>
          <a:ext cx="1490682" cy="1490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Disbon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891455" y="1578556"/>
        <a:ext cx="1054072" cy="1054072"/>
      </dsp:txXfrm>
    </dsp:sp>
    <dsp:sp modelId="{923BDD85-15EF-43B2-845F-DF5881A82881}">
      <dsp:nvSpPr>
        <dsp:cNvPr id="0" name=""/>
        <dsp:cNvSpPr/>
      </dsp:nvSpPr>
      <dsp:spPr>
        <a:xfrm rot="3240000">
          <a:off x="4917180" y="3476241"/>
          <a:ext cx="450833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50833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1326" y="3479643"/>
        <a:ext cx="22541" cy="22541"/>
      </dsp:txXfrm>
    </dsp:sp>
    <dsp:sp modelId="{1A5E9A46-69F5-4AFE-95D9-9F288E3C9F65}">
      <dsp:nvSpPr>
        <dsp:cNvPr id="0" name=""/>
        <dsp:cNvSpPr/>
      </dsp:nvSpPr>
      <dsp:spPr>
        <a:xfrm>
          <a:off x="4967853" y="3530932"/>
          <a:ext cx="1490682" cy="1490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Capatect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186158" y="3749237"/>
        <a:ext cx="1054072" cy="1054072"/>
      </dsp:txXfrm>
    </dsp:sp>
    <dsp:sp modelId="{2A5FBCAA-E812-49B4-97BA-FF61A55F0248}">
      <dsp:nvSpPr>
        <dsp:cNvPr id="0" name=""/>
        <dsp:cNvSpPr/>
      </dsp:nvSpPr>
      <dsp:spPr>
        <a:xfrm rot="7560000">
          <a:off x="3775985" y="3476241"/>
          <a:ext cx="450833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50833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90131" y="3479643"/>
        <a:ext cx="22541" cy="22541"/>
      </dsp:txXfrm>
    </dsp:sp>
    <dsp:sp modelId="{1F1CD875-FDFB-445D-81A8-9B6C87063CA5}">
      <dsp:nvSpPr>
        <dsp:cNvPr id="0" name=""/>
        <dsp:cNvSpPr/>
      </dsp:nvSpPr>
      <dsp:spPr>
        <a:xfrm>
          <a:off x="2685464" y="3530932"/>
          <a:ext cx="1490682" cy="1490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Histolith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903769" y="3749237"/>
        <a:ext cx="1054072" cy="1054072"/>
      </dsp:txXfrm>
    </dsp:sp>
    <dsp:sp modelId="{46E2A9E9-6390-460D-9E85-61141892AEC6}">
      <dsp:nvSpPr>
        <dsp:cNvPr id="0" name=""/>
        <dsp:cNvSpPr/>
      </dsp:nvSpPr>
      <dsp:spPr>
        <a:xfrm rot="11880000">
          <a:off x="3423337" y="2390901"/>
          <a:ext cx="450833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50833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37483" y="2394302"/>
        <a:ext cx="22541" cy="22541"/>
      </dsp:txXfrm>
    </dsp:sp>
    <dsp:sp modelId="{6F336BC5-5E3B-46FE-80B6-E86234FC723B}">
      <dsp:nvSpPr>
        <dsp:cNvPr id="0" name=""/>
        <dsp:cNvSpPr/>
      </dsp:nvSpPr>
      <dsp:spPr>
        <a:xfrm>
          <a:off x="1980167" y="1360251"/>
          <a:ext cx="1490682" cy="1490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Color Express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198472" y="1578556"/>
        <a:ext cx="1054072" cy="105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DE2EA6-569A-4609-8876-E3D3CC918EC1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CA60C0-BAF3-4DE8-870A-E9C4979893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43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D79625-DD12-4925-AC53-E930EF7B3553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7A9ECC-6658-455C-95B2-7F60363E42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66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38163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725488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893763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96355-2FC3-449E-A916-8F5C4257BA98}" type="slidenum">
              <a:rPr lang="ru-RU"/>
              <a:pPr/>
              <a:t>16</a:t>
            </a:fld>
            <a:endParaRPr lang="ru-RU"/>
          </a:p>
        </p:txBody>
      </p:sp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EBFE6035-90B6-4C3A-A359-AB8C3864239D}" type="slidenum">
              <a:rPr lang="de-DE" altLang="en-US" sz="1200">
                <a:latin typeface="Times" pitchFamily="18" charset="0"/>
              </a:rPr>
              <a:pPr algn="r" eaLnBrk="0" hangingPunct="0"/>
              <a:t>16</a:t>
            </a:fld>
            <a:endParaRPr lang="de-DE" altLang="en-US" sz="1200">
              <a:latin typeface="Times" pitchFamily="18" charset="0"/>
            </a:endParaRPr>
          </a:p>
        </p:txBody>
      </p:sp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3887788" y="7938"/>
            <a:ext cx="2970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 b="1">
              <a:latin typeface="Times" pitchFamily="18" charset="0"/>
            </a:endParaRPr>
          </a:p>
        </p:txBody>
      </p:sp>
      <p:sp>
        <p:nvSpPr>
          <p:cNvPr id="258052" name="Rectangle 3"/>
          <p:cNvSpPr>
            <a:spLocks noChangeArrowheads="1"/>
          </p:cNvSpPr>
          <p:nvPr/>
        </p:nvSpPr>
        <p:spPr bwMode="auto">
          <a:xfrm>
            <a:off x="3887788" y="8705850"/>
            <a:ext cx="2970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655" tIns="0" rIns="19655" bIns="0" anchor="b"/>
          <a:lstStyle/>
          <a:p>
            <a:pPr algn="r" defTabSz="785813" eaLnBrk="0" hangingPunct="0"/>
            <a:r>
              <a:rPr lang="de-DE" sz="1000" i="1">
                <a:latin typeface="Times New Roman" pitchFamily="18" charset="0"/>
              </a:rPr>
              <a:t>1</a:t>
            </a:r>
          </a:p>
        </p:txBody>
      </p:sp>
      <p:sp>
        <p:nvSpPr>
          <p:cNvPr id="258053" name="Rectangle 4"/>
          <p:cNvSpPr>
            <a:spLocks noChangeArrowheads="1"/>
          </p:cNvSpPr>
          <p:nvPr/>
        </p:nvSpPr>
        <p:spPr bwMode="auto">
          <a:xfrm>
            <a:off x="-1588" y="8705850"/>
            <a:ext cx="29718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 b="1">
              <a:latin typeface="Times" pitchFamily="18" charset="0"/>
            </a:endParaRPr>
          </a:p>
        </p:txBody>
      </p:sp>
      <p:sp>
        <p:nvSpPr>
          <p:cNvPr id="258054" name="Rectangle 5"/>
          <p:cNvSpPr>
            <a:spLocks noChangeArrowheads="1"/>
          </p:cNvSpPr>
          <p:nvPr/>
        </p:nvSpPr>
        <p:spPr bwMode="auto">
          <a:xfrm>
            <a:off x="-1588" y="7938"/>
            <a:ext cx="297180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 b="1">
              <a:latin typeface="Times" pitchFamily="18" charset="0"/>
            </a:endParaRPr>
          </a:p>
        </p:txBody>
      </p:sp>
      <p:sp>
        <p:nvSpPr>
          <p:cNvPr id="2580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4863"/>
            <a:ext cx="4254500" cy="3192462"/>
          </a:xfrm>
          <a:ln w="12700" cap="flat">
            <a:solidFill>
              <a:schemeClr val="tx1"/>
            </a:solidFill>
          </a:ln>
        </p:spPr>
      </p:sp>
      <p:sp>
        <p:nvSpPr>
          <p:cNvPr id="2580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56100"/>
            <a:ext cx="5030787" cy="3871913"/>
          </a:xfrm>
        </p:spPr>
        <p:txBody>
          <a:bodyPr lIns="94997" tIns="47499" rIns="94997" bIns="47499"/>
          <a:lstStyle/>
          <a:p>
            <a:pPr defTabSz="76200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6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30175" indent="-130175"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1700">
              <a:solidFill>
                <a:schemeClr val="tx1"/>
              </a:solidFill>
            </a:endParaRPr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146050"/>
            <a:ext cx="1941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15"/>
          <p:cNvSpPr/>
          <p:nvPr userDrawn="1"/>
        </p:nvSpPr>
        <p:spPr>
          <a:xfrm>
            <a:off x="0" y="6308725"/>
            <a:ext cx="4895850" cy="549275"/>
          </a:xfrm>
          <a:custGeom>
            <a:avLst/>
            <a:gdLst>
              <a:gd name="connsiteX0" fmla="*/ 0 w 4896036"/>
              <a:gd name="connsiteY0" fmla="*/ 0 h 548680"/>
              <a:gd name="connsiteX1" fmla="*/ 48960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4388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57218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036" h="548680">
                <a:moveTo>
                  <a:pt x="0" y="0"/>
                </a:moveTo>
                <a:lnTo>
                  <a:pt x="4572186" y="0"/>
                </a:lnTo>
                <a:lnTo>
                  <a:pt x="4896036" y="548680"/>
                </a:lnTo>
                <a:lnTo>
                  <a:pt x="0" y="548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50800" dist="25400" dir="183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30175" indent="-130175"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170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 t="-2" r="91919" b="-7100"/>
          <a:stretch>
            <a:fillRect/>
          </a:stretch>
        </p:blipFill>
        <p:spPr bwMode="auto">
          <a:xfrm>
            <a:off x="438150" y="6407150"/>
            <a:ext cx="35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/>
          <a:srcRect l="19672" r="70239" b="-7101"/>
          <a:stretch>
            <a:fillRect/>
          </a:stretch>
        </p:blipFill>
        <p:spPr bwMode="auto">
          <a:xfrm>
            <a:off x="2293938" y="6438900"/>
            <a:ext cx="4381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 l="54761" r="37126"/>
          <a:stretch>
            <a:fillRect/>
          </a:stretch>
        </p:blipFill>
        <p:spPr bwMode="auto">
          <a:xfrm>
            <a:off x="3348038" y="6429375"/>
            <a:ext cx="3524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92261"/>
          <a:stretch>
            <a:fillRect/>
          </a:stretch>
        </p:blipFill>
        <p:spPr bwMode="auto">
          <a:xfrm>
            <a:off x="4219575" y="6426200"/>
            <a:ext cx="336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58900" y="6376988"/>
            <a:ext cx="388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0" y="-2858"/>
            <a:ext cx="9144000" cy="6312178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36380 w 9144000"/>
              <a:gd name="connsiteY2" fmla="*/ 937260 h 6309320"/>
              <a:gd name="connsiteX3" fmla="*/ 9144000 w 9144000"/>
              <a:gd name="connsiteY3" fmla="*/ 6309320 h 6309320"/>
              <a:gd name="connsiteX4" fmla="*/ 0 w 9144000"/>
              <a:gd name="connsiteY4" fmla="*/ 6309320 h 6309320"/>
              <a:gd name="connsiteX5" fmla="*/ 0 w 9144000"/>
              <a:gd name="connsiteY5" fmla="*/ 0 h 6309320"/>
              <a:gd name="connsiteX0" fmla="*/ 0 w 9144000"/>
              <a:gd name="connsiteY0" fmla="*/ 7620 h 6316940"/>
              <a:gd name="connsiteX1" fmla="*/ 6438900 w 9144000"/>
              <a:gd name="connsiteY1" fmla="*/ 0 h 6316940"/>
              <a:gd name="connsiteX2" fmla="*/ 9144000 w 9144000"/>
              <a:gd name="connsiteY2" fmla="*/ 7620 h 6316940"/>
              <a:gd name="connsiteX3" fmla="*/ 9136380 w 9144000"/>
              <a:gd name="connsiteY3" fmla="*/ 944880 h 6316940"/>
              <a:gd name="connsiteX4" fmla="*/ 9144000 w 9144000"/>
              <a:gd name="connsiteY4" fmla="*/ 6316940 h 6316940"/>
              <a:gd name="connsiteX5" fmla="*/ 0 w 9144000"/>
              <a:gd name="connsiteY5" fmla="*/ 6316940 h 6316940"/>
              <a:gd name="connsiteX6" fmla="*/ 0 w 9144000"/>
              <a:gd name="connsiteY6" fmla="*/ 7620 h 6316940"/>
              <a:gd name="connsiteX0" fmla="*/ 0 w 9144000"/>
              <a:gd name="connsiteY0" fmla="*/ 7620 h 6316940"/>
              <a:gd name="connsiteX1" fmla="*/ 6438900 w 9144000"/>
              <a:gd name="connsiteY1" fmla="*/ 0 h 6316940"/>
              <a:gd name="connsiteX2" fmla="*/ 7040880 w 9144000"/>
              <a:gd name="connsiteY2" fmla="*/ 944880 h 6316940"/>
              <a:gd name="connsiteX3" fmla="*/ 9136380 w 9144000"/>
              <a:gd name="connsiteY3" fmla="*/ 944880 h 6316940"/>
              <a:gd name="connsiteX4" fmla="*/ 9144000 w 9144000"/>
              <a:gd name="connsiteY4" fmla="*/ 6316940 h 6316940"/>
              <a:gd name="connsiteX5" fmla="*/ 0 w 9144000"/>
              <a:gd name="connsiteY5" fmla="*/ 6316940 h 6316940"/>
              <a:gd name="connsiteX6" fmla="*/ 0 w 9144000"/>
              <a:gd name="connsiteY6" fmla="*/ 7620 h 6316940"/>
              <a:gd name="connsiteX0" fmla="*/ 0 w 9144000"/>
              <a:gd name="connsiteY0" fmla="*/ 7620 h 6316940"/>
              <a:gd name="connsiteX1" fmla="*/ 6434137 w 9144000"/>
              <a:gd name="connsiteY1" fmla="*/ 0 h 6316940"/>
              <a:gd name="connsiteX2" fmla="*/ 7040880 w 9144000"/>
              <a:gd name="connsiteY2" fmla="*/ 944880 h 6316940"/>
              <a:gd name="connsiteX3" fmla="*/ 9136380 w 9144000"/>
              <a:gd name="connsiteY3" fmla="*/ 944880 h 6316940"/>
              <a:gd name="connsiteX4" fmla="*/ 9144000 w 9144000"/>
              <a:gd name="connsiteY4" fmla="*/ 6316940 h 6316940"/>
              <a:gd name="connsiteX5" fmla="*/ 0 w 9144000"/>
              <a:gd name="connsiteY5" fmla="*/ 6316940 h 6316940"/>
              <a:gd name="connsiteX6" fmla="*/ 0 w 9144000"/>
              <a:gd name="connsiteY6" fmla="*/ 7620 h 6316940"/>
              <a:gd name="connsiteX0" fmla="*/ 0 w 9144000"/>
              <a:gd name="connsiteY0" fmla="*/ 2858 h 6312178"/>
              <a:gd name="connsiteX1" fmla="*/ 6438900 w 9144000"/>
              <a:gd name="connsiteY1" fmla="*/ 0 h 6312178"/>
              <a:gd name="connsiteX2" fmla="*/ 7040880 w 9144000"/>
              <a:gd name="connsiteY2" fmla="*/ 940118 h 6312178"/>
              <a:gd name="connsiteX3" fmla="*/ 9136380 w 9144000"/>
              <a:gd name="connsiteY3" fmla="*/ 940118 h 6312178"/>
              <a:gd name="connsiteX4" fmla="*/ 9144000 w 9144000"/>
              <a:gd name="connsiteY4" fmla="*/ 6312178 h 6312178"/>
              <a:gd name="connsiteX5" fmla="*/ 0 w 9144000"/>
              <a:gd name="connsiteY5" fmla="*/ 6312178 h 6312178"/>
              <a:gd name="connsiteX6" fmla="*/ 0 w 9144000"/>
              <a:gd name="connsiteY6" fmla="*/ 2858 h 6312178"/>
              <a:gd name="connsiteX0" fmla="*/ 0 w 9144000"/>
              <a:gd name="connsiteY0" fmla="*/ 2858 h 6312178"/>
              <a:gd name="connsiteX1" fmla="*/ 6438900 w 9144000"/>
              <a:gd name="connsiteY1" fmla="*/ 0 h 6312178"/>
              <a:gd name="connsiteX2" fmla="*/ 7002780 w 9144000"/>
              <a:gd name="connsiteY2" fmla="*/ 940118 h 6312178"/>
              <a:gd name="connsiteX3" fmla="*/ 9136380 w 9144000"/>
              <a:gd name="connsiteY3" fmla="*/ 940118 h 6312178"/>
              <a:gd name="connsiteX4" fmla="*/ 9144000 w 9144000"/>
              <a:gd name="connsiteY4" fmla="*/ 6312178 h 6312178"/>
              <a:gd name="connsiteX5" fmla="*/ 0 w 9144000"/>
              <a:gd name="connsiteY5" fmla="*/ 6312178 h 6312178"/>
              <a:gd name="connsiteX6" fmla="*/ 0 w 9144000"/>
              <a:gd name="connsiteY6" fmla="*/ 2858 h 63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312178">
                <a:moveTo>
                  <a:pt x="0" y="2858"/>
                </a:moveTo>
                <a:lnTo>
                  <a:pt x="6438900" y="0"/>
                </a:lnTo>
                <a:lnTo>
                  <a:pt x="7002780" y="940118"/>
                </a:lnTo>
                <a:lnTo>
                  <a:pt x="9136380" y="940118"/>
                </a:lnTo>
                <a:lnTo>
                  <a:pt x="9144000" y="6312178"/>
                </a:lnTo>
                <a:lnTo>
                  <a:pt x="0" y="6312178"/>
                </a:lnTo>
                <a:lnTo>
                  <a:pt x="0" y="2858"/>
                </a:lnTo>
                <a:close/>
              </a:path>
            </a:pathLst>
          </a:custGeom>
          <a:solidFill>
            <a:srgbClr val="DEDEE0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 bwMode="gray">
          <a:xfrm>
            <a:off x="-507" y="3716338"/>
            <a:ext cx="5595938" cy="2592983"/>
          </a:xfrm>
          <a:custGeom>
            <a:avLst/>
            <a:gdLst>
              <a:gd name="connsiteX0" fmla="*/ 0 w 7128284"/>
              <a:gd name="connsiteY0" fmla="*/ 0 h 3403600"/>
              <a:gd name="connsiteX1" fmla="*/ 7128284 w 7128284"/>
              <a:gd name="connsiteY1" fmla="*/ 0 h 3403600"/>
              <a:gd name="connsiteX2" fmla="*/ 7128284 w 7128284"/>
              <a:gd name="connsiteY2" fmla="*/ 3403600 h 3403600"/>
              <a:gd name="connsiteX3" fmla="*/ 0 w 7128284"/>
              <a:gd name="connsiteY3" fmla="*/ 3403600 h 3403600"/>
              <a:gd name="connsiteX4" fmla="*/ 0 w 7128284"/>
              <a:gd name="connsiteY4" fmla="*/ 0 h 3403600"/>
              <a:gd name="connsiteX0" fmla="*/ 0 w 7128284"/>
              <a:gd name="connsiteY0" fmla="*/ 15240 h 3418840"/>
              <a:gd name="connsiteX1" fmla="*/ 5147084 w 7128284"/>
              <a:gd name="connsiteY1" fmla="*/ 0 h 3418840"/>
              <a:gd name="connsiteX2" fmla="*/ 7128284 w 7128284"/>
              <a:gd name="connsiteY2" fmla="*/ 3418840 h 3418840"/>
              <a:gd name="connsiteX3" fmla="*/ 0 w 7128284"/>
              <a:gd name="connsiteY3" fmla="*/ 3418840 h 3418840"/>
              <a:gd name="connsiteX4" fmla="*/ 0 w 7128284"/>
              <a:gd name="connsiteY4" fmla="*/ 15240 h 3418840"/>
              <a:gd name="connsiteX0" fmla="*/ 0 w 7128284"/>
              <a:gd name="connsiteY0" fmla="*/ 0 h 3403600"/>
              <a:gd name="connsiteX1" fmla="*/ 5147084 w 7128284"/>
              <a:gd name="connsiteY1" fmla="*/ 0 h 3403600"/>
              <a:gd name="connsiteX2" fmla="*/ 7128284 w 7128284"/>
              <a:gd name="connsiteY2" fmla="*/ 3403600 h 3403600"/>
              <a:gd name="connsiteX3" fmla="*/ 0 w 7128284"/>
              <a:gd name="connsiteY3" fmla="*/ 3403600 h 3403600"/>
              <a:gd name="connsiteX4" fmla="*/ 0 w 7128284"/>
              <a:gd name="connsiteY4" fmla="*/ 0 h 3403600"/>
              <a:gd name="connsiteX0" fmla="*/ 0 w 7386009"/>
              <a:gd name="connsiteY0" fmla="*/ 0 h 3403600"/>
              <a:gd name="connsiteX1" fmla="*/ 5147084 w 7386009"/>
              <a:gd name="connsiteY1" fmla="*/ 0 h 3403600"/>
              <a:gd name="connsiteX2" fmla="*/ 7386009 w 7386009"/>
              <a:gd name="connsiteY2" fmla="*/ 3403600 h 3403600"/>
              <a:gd name="connsiteX3" fmla="*/ 0 w 7386009"/>
              <a:gd name="connsiteY3" fmla="*/ 3403600 h 3403600"/>
              <a:gd name="connsiteX4" fmla="*/ 0 w 7386009"/>
              <a:gd name="connsiteY4" fmla="*/ 0 h 3403600"/>
              <a:gd name="connsiteX0" fmla="*/ 0 w 7386009"/>
              <a:gd name="connsiteY0" fmla="*/ 0 h 3403600"/>
              <a:gd name="connsiteX1" fmla="*/ 5147084 w 7386009"/>
              <a:gd name="connsiteY1" fmla="*/ 0 h 3403600"/>
              <a:gd name="connsiteX2" fmla="*/ 7386009 w 7386009"/>
              <a:gd name="connsiteY2" fmla="*/ 3403600 h 3403600"/>
              <a:gd name="connsiteX3" fmla="*/ 0 w 7386009"/>
              <a:gd name="connsiteY3" fmla="*/ 3403600 h 3403600"/>
              <a:gd name="connsiteX4" fmla="*/ 0 w 7386009"/>
              <a:gd name="connsiteY4" fmla="*/ 0 h 3403600"/>
              <a:gd name="connsiteX0" fmla="*/ 0 w 7386009"/>
              <a:gd name="connsiteY0" fmla="*/ 0 h 3403600"/>
              <a:gd name="connsiteX1" fmla="*/ 5423666 w 7386009"/>
              <a:gd name="connsiteY1" fmla="*/ 0 h 3403600"/>
              <a:gd name="connsiteX2" fmla="*/ 7386009 w 7386009"/>
              <a:gd name="connsiteY2" fmla="*/ 3403600 h 3403600"/>
              <a:gd name="connsiteX3" fmla="*/ 0 w 7386009"/>
              <a:gd name="connsiteY3" fmla="*/ 3403600 h 3403600"/>
              <a:gd name="connsiteX4" fmla="*/ 0 w 7386009"/>
              <a:gd name="connsiteY4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6009" h="3403600">
                <a:moveTo>
                  <a:pt x="0" y="0"/>
                </a:moveTo>
                <a:lnTo>
                  <a:pt x="5423666" y="0"/>
                </a:lnTo>
                <a:lnTo>
                  <a:pt x="7386009" y="3403600"/>
                </a:lnTo>
                <a:lnTo>
                  <a:pt x="0" y="3403600"/>
                </a:lnTo>
                <a:lnTo>
                  <a:pt x="0" y="0"/>
                </a:lnTo>
                <a:close/>
              </a:path>
            </a:pathLst>
          </a:custGeom>
          <a:solidFill>
            <a:srgbClr val="00322D">
              <a:alpha val="90000"/>
            </a:srgbClr>
          </a:solidFill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74638" y="4050593"/>
            <a:ext cx="4788718" cy="114260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2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87337" y="5265204"/>
            <a:ext cx="4788719" cy="503772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8" y="612000"/>
            <a:ext cx="5904841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287338" y="1520826"/>
            <a:ext cx="4213225" cy="4248150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4643438" y="1520826"/>
            <a:ext cx="4213225" cy="4248150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B3E8-EB09-4A56-8C18-59597FEBC8EA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9" y="612000"/>
            <a:ext cx="5904842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D360-7AD8-4F79-A365-019B98BE12B8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A48D-93D0-4131-B402-6EE68DE99E26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480175"/>
            <a:ext cx="9144000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ООО «Капарол»                                                                                                             </a:t>
            </a:r>
            <a:fld id="{4C6263D0-286A-46FE-8302-60B76227A0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1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120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268413"/>
            <a:ext cx="9144000" cy="50403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480175"/>
            <a:ext cx="9144000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ООО «Капарол»                                                                                                             </a:t>
            </a:r>
            <a:fld id="{C490CDD9-512E-43D9-9A78-D5222A01B5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1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480175"/>
            <a:ext cx="9144000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ООО «Капарол»                                                                                                             </a:t>
            </a:r>
            <a:fld id="{1B00AEBC-BFF5-48C3-B790-3000B80E31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6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ku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8" y="612000"/>
            <a:ext cx="5904000" cy="32400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1474562"/>
            <a:ext cx="5113337" cy="4294413"/>
          </a:xfrm>
        </p:spPr>
        <p:txBody>
          <a:bodyPr/>
          <a:lstStyle>
            <a:lvl1pPr marL="0" indent="0">
              <a:buFont typeface="+mj-lt"/>
              <a:buNone/>
              <a:tabLst>
                <a:tab pos="5113338" algn="r"/>
              </a:tabLst>
              <a:defRPr/>
            </a:lvl1pPr>
            <a:lvl2pPr marL="130175" indent="-130175">
              <a:buFont typeface="Arial" pitchFamily="34" charset="0"/>
              <a:buChar char="•"/>
              <a:tabLst>
                <a:tab pos="5113338" algn="r"/>
              </a:tabLst>
              <a:defRPr/>
            </a:lvl2pPr>
            <a:lvl3pPr marL="266700" indent="-130175">
              <a:tabLst>
                <a:tab pos="5113338" algn="r"/>
              </a:tabLst>
              <a:defRPr/>
            </a:lvl3pPr>
            <a:lvl4pPr marL="403225" indent="-144463">
              <a:tabLst>
                <a:tab pos="5113338" algn="r"/>
              </a:tabLst>
              <a:defRPr/>
            </a:lvl4pPr>
            <a:lvl5pPr marL="525463" indent="-122238">
              <a:tabLst>
                <a:tab pos="5113338" algn="r"/>
              </a:tabLs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Ipshhjjkkum Lorum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D631-938C-4546-B7A7-0DC5AED9E1EC}" type="datetime1">
              <a:rPr lang="de-DE"/>
              <a:pPr>
                <a:defRPr/>
              </a:pPr>
              <a:t>17.01.2017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la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8" y="612000"/>
            <a:ext cx="5904000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1474562"/>
            <a:ext cx="5113337" cy="4294413"/>
          </a:xfrm>
        </p:spPr>
        <p:txBody>
          <a:bodyPr/>
          <a:lstStyle>
            <a:lvl1pPr marL="266700" indent="-266700">
              <a:buFont typeface="+mj-lt"/>
              <a:buAutoNum type="arabicPeriod"/>
              <a:tabLst>
                <a:tab pos="5113338" algn="r"/>
              </a:tabLst>
              <a:defRPr/>
            </a:lvl1pPr>
            <a:lvl2pPr marL="266700" indent="0">
              <a:buNone/>
              <a:tabLst>
                <a:tab pos="5113338" algn="r"/>
              </a:tabLst>
              <a:defRPr/>
            </a:lvl2pPr>
            <a:lvl3pPr>
              <a:tabLst>
                <a:tab pos="5113338" algn="r"/>
              </a:tabLst>
              <a:defRPr/>
            </a:lvl3pPr>
            <a:lvl4pPr>
              <a:tabLst>
                <a:tab pos="5113338" algn="r"/>
              </a:tabLst>
              <a:defRPr/>
            </a:lvl4pPr>
            <a:lvl5pPr>
              <a:tabLst>
                <a:tab pos="5113338" algn="r"/>
              </a:tabLs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74-C00F-4684-BF62-121AD16177C9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74637" y="2901639"/>
            <a:ext cx="8582025" cy="2867335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2000"/>
              </a:lnSpc>
              <a:defRPr sz="260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CFBAF3-1DD7-495B-ADD9-F0FA0DD857A2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9" y="612000"/>
            <a:ext cx="5904842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F3EB-8DFE-46CD-B6BE-570CFD866FF1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287338" y="1474562"/>
            <a:ext cx="5113338" cy="429441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9" y="612000"/>
            <a:ext cx="5904842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54CD-58E2-4530-904D-CEDE1EA26E2E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287338" y="1474562"/>
            <a:ext cx="5113338" cy="429441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9" y="612000"/>
            <a:ext cx="5904842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543550" y="1520826"/>
            <a:ext cx="3313113" cy="4248150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635E-6FEA-4584-8AF6-8F3F9CE5F7D5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287338" y="1474562"/>
            <a:ext cx="5113338" cy="429441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9" y="612000"/>
            <a:ext cx="5904842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543550" y="1520826"/>
            <a:ext cx="3313113" cy="2052638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5543550" y="3716338"/>
            <a:ext cx="3313113" cy="2052637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55ED-8D5C-4B7B-A9AC-1F79EFA8EE81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87339" y="612000"/>
            <a:ext cx="5904842" cy="323850"/>
          </a:xfrm>
        </p:spPr>
        <p:txBody>
          <a:bodyPr rtlCol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287338" y="1520826"/>
            <a:ext cx="8569325" cy="4248150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7416-BE52-46C3-9B02-2A02470AB887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6308725"/>
            <a:ext cx="4895850" cy="549275"/>
          </a:xfrm>
          <a:custGeom>
            <a:avLst/>
            <a:gdLst>
              <a:gd name="connsiteX0" fmla="*/ 0 w 4896036"/>
              <a:gd name="connsiteY0" fmla="*/ 0 h 548680"/>
              <a:gd name="connsiteX1" fmla="*/ 48960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4388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57218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036" h="548680">
                <a:moveTo>
                  <a:pt x="0" y="0"/>
                </a:moveTo>
                <a:lnTo>
                  <a:pt x="4572186" y="0"/>
                </a:lnTo>
                <a:lnTo>
                  <a:pt x="4896036" y="548680"/>
                </a:lnTo>
                <a:lnTo>
                  <a:pt x="0" y="548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50800" dist="25400" dir="183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30175" indent="-130175"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1700">
              <a:solidFill>
                <a:schemeClr val="tx1"/>
              </a:solidFill>
            </a:endParaRPr>
          </a:p>
        </p:txBody>
      </p:sp>
      <p:pic>
        <p:nvPicPr>
          <p:cNvPr id="1027" name="Bild 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72300" y="146050"/>
            <a:ext cx="1941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287338" y="290513"/>
            <a:ext cx="59055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7338" y="1474788"/>
            <a:ext cx="85693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903913" y="6129338"/>
            <a:ext cx="2197100" cy="533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Ipsum Lorum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287338" y="944563"/>
            <a:ext cx="85693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5148263" y="6129338"/>
            <a:ext cx="719137" cy="533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FDB9CE-3D94-4DD8-BF4A-D13E008305BA}" type="datetime1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208963" y="6129338"/>
            <a:ext cx="647700" cy="533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000">
                <a:solidFill>
                  <a:schemeClr val="tx1"/>
                </a:solidFill>
              </a:rPr>
              <a:t>Seite </a:t>
            </a:r>
            <a:fld id="{F3A65C82-640A-4EB8-A2B9-33C8B2BEE390}" type="slidenum">
              <a:rPr lang="de-DE" sz="1000">
                <a:solidFill>
                  <a:schemeClr val="tx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de-DE" sz="1000">
              <a:solidFill>
                <a:schemeClr val="tx1"/>
              </a:solidFill>
            </a:endParaRPr>
          </a:p>
        </p:txBody>
      </p:sp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18"/>
          <a:srcRect t="-2" r="91919" b="-7100"/>
          <a:stretch>
            <a:fillRect/>
          </a:stretch>
        </p:blipFill>
        <p:spPr bwMode="auto">
          <a:xfrm>
            <a:off x="438150" y="6407150"/>
            <a:ext cx="35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/>
          <p:cNvPicPr>
            <a:picLocks noChangeAspect="1" noChangeArrowheads="1"/>
          </p:cNvPicPr>
          <p:nvPr userDrawn="1"/>
        </p:nvPicPr>
        <p:blipFill>
          <a:blip r:embed="rId18"/>
          <a:srcRect l="19672" r="70239" b="-7101"/>
          <a:stretch>
            <a:fillRect/>
          </a:stretch>
        </p:blipFill>
        <p:spPr bwMode="auto">
          <a:xfrm>
            <a:off x="2293938" y="6438900"/>
            <a:ext cx="4381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/>
          <p:cNvPicPr>
            <a:picLocks noChangeAspect="1" noChangeArrowheads="1"/>
          </p:cNvPicPr>
          <p:nvPr userDrawn="1"/>
        </p:nvPicPr>
        <p:blipFill>
          <a:blip r:embed="rId18"/>
          <a:srcRect l="54761" r="37126"/>
          <a:stretch>
            <a:fillRect/>
          </a:stretch>
        </p:blipFill>
        <p:spPr bwMode="auto">
          <a:xfrm>
            <a:off x="3348038" y="6429375"/>
            <a:ext cx="3524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"/>
          <p:cNvPicPr>
            <a:picLocks noChangeAspect="1" noChangeArrowheads="1"/>
          </p:cNvPicPr>
          <p:nvPr userDrawn="1"/>
        </p:nvPicPr>
        <p:blipFill>
          <a:blip r:embed="rId18"/>
          <a:srcRect l="92261"/>
          <a:stretch>
            <a:fillRect/>
          </a:stretch>
        </p:blipFill>
        <p:spPr bwMode="auto">
          <a:xfrm>
            <a:off x="4219575" y="6426200"/>
            <a:ext cx="336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6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358900" y="6376988"/>
            <a:ext cx="388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kern="1200">
          <a:solidFill>
            <a:srgbClr val="003C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rgbClr val="003C3C"/>
          </a:solidFill>
          <a:latin typeface="Arial" charset="0"/>
        </a:defRPr>
      </a:lvl9pPr>
    </p:titleStyle>
    <p:bodyStyle>
      <a:lvl1pPr marL="122238" indent="-122238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30175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396875" indent="-130175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144463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663575" indent="-122238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6.wmf"/><Relationship Id="rId3" Type="http://schemas.openxmlformats.org/officeDocument/2006/relationships/diagramData" Target="../diagrams/data1.xml"/><Relationship Id="rId21" Type="http://schemas.openxmlformats.org/officeDocument/2006/relationships/image" Target="../media/image19.wmf"/><Relationship Id="rId7" Type="http://schemas.microsoft.com/office/2007/relationships/diagramDrawing" Target="../diagrams/drawing1.xml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image" Target="../media/image6.jpeg"/><Relationship Id="rId16" Type="http://schemas.openxmlformats.org/officeDocument/2006/relationships/hyperlink" Target="http://www.google.de/imgres?imgurl=http://www.carlo-m.ru/images/catalog-caparol/%F1%F1%F1.jpg&amp;imgrefurl=http://www.carlo-m.ru/caparol-biotsidnyie-izoliruyuschie-materialyi-antiseptiki.html&amp;usg=__k9aLWYSmh2vLWZo8onF9ZsAeJxo=&amp;h=610&amp;w=610&amp;sz=88&amp;hl=ru&amp;start=87&amp;um=1&amp;itbs=1&amp;tbnid=Az5bD1LYStBBOM:&amp;tbnh=136&amp;tbnw=136&amp;prev=/images?q=%D1%82%D0%B5%D0%BF%D0%BB%D0%BE%D0%B8%D0%B7%D0%BE%D0%BB%D1%8F%D1%86%D0%B8%D0%BE%D0%BD%D0%BD%D0%B0%D1%8F+%D1%81%D0%B8%D1%81%D1%82%D0%B5%D0%BC%D0%B0+%D1%84%D0%BE%D1%82%D0%BE&amp;start=80&amp;um=1&amp;hl=ru&amp;sa=N&amp;ndsp=20&amp;tbs=isch:1" TargetMode="External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Relationship Id="rId14" Type="http://schemas.openxmlformats.org/officeDocument/2006/relationships/image" Target="../media/image13.wmf"/><Relationship Id="rId22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0" b="542"/>
          <a:stretch>
            <a:fillRect/>
          </a:stretch>
        </p:blipFill>
        <p:spPr>
          <a:xfrm>
            <a:off x="0" y="-171500"/>
            <a:ext cx="9144000" cy="6311900"/>
          </a:xfrm>
          <a:prstGeom prst="rect">
            <a:avLst/>
          </a:prstGeom>
        </p:spPr>
      </p:pic>
      <p:sp>
        <p:nvSpPr>
          <p:cNvPr id="16387" name="Titel 4"/>
          <p:cNvSpPr>
            <a:spLocks noGrp="1"/>
          </p:cNvSpPr>
          <p:nvPr>
            <p:ph type="ctrTitle"/>
          </p:nvPr>
        </p:nvSpPr>
        <p:spPr>
          <a:xfrm>
            <a:off x="-108650" y="2852920"/>
            <a:ext cx="8569190" cy="114141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tx1"/>
                </a:solidFill>
              </a:rPr>
              <a:t>                                  Презентация 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                               по ассортименту ТМ </a:t>
            </a:r>
            <a:r>
              <a:rPr lang="en-US" sz="2400" i="1" dirty="0" err="1" smtClean="0">
                <a:solidFill>
                  <a:schemeClr val="tx1"/>
                </a:solidFill>
              </a:rPr>
              <a:t>Caparol</a:t>
            </a:r>
            <a:r>
              <a:rPr lang="ru-RU" sz="2400" i="1" dirty="0" smtClean="0">
                <a:solidFill>
                  <a:schemeClr val="tx1"/>
                </a:solidFill>
              </a:rPr>
              <a:t> и </a:t>
            </a:r>
            <a:r>
              <a:rPr lang="en-US" sz="2400" i="1" dirty="0" err="1" smtClean="0">
                <a:solidFill>
                  <a:schemeClr val="tx1"/>
                </a:solidFill>
              </a:rPr>
              <a:t>Capatect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de-DE" sz="1900" dirty="0" smtClean="0">
              <a:solidFill>
                <a:srgbClr val="003C3C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9955" y="3638496"/>
            <a:ext cx="324045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700" dirty="0" smtClean="0"/>
              <a:t>Менеджер по продажам: Сорокин А.В. +79110218537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30" y="4416580"/>
            <a:ext cx="3960550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700" dirty="0" smtClean="0"/>
              <a:t>Техник по применению материалов: Романов Дмитрий +79110218537</a:t>
            </a:r>
          </a:p>
          <a:p>
            <a:pPr>
              <a:lnSpc>
                <a:spcPct val="105000"/>
              </a:lnSpc>
            </a:pP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F8AB4-2946-4B3E-8B85-FAF1E6D35E0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961" y="287365"/>
            <a:ext cx="7812088" cy="1143000"/>
          </a:xfrm>
        </p:spPr>
        <p:txBody>
          <a:bodyPr/>
          <a:lstStyle/>
          <a:p>
            <a:r>
              <a:rPr lang="ru-RU" sz="2800" b="0" dirty="0" smtClean="0"/>
              <a:t> </a:t>
            </a:r>
            <a:r>
              <a:rPr lang="ru-RU" sz="2800" b="1" dirty="0"/>
              <a:t>Основной ассортимент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                            </a:t>
            </a:r>
            <a:r>
              <a:rPr lang="ru-RU" sz="2400" b="1" dirty="0" smtClean="0"/>
              <a:t>Грунтовки</a:t>
            </a:r>
            <a:endParaRPr lang="ru-RU" sz="2400" b="1" dirty="0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65555" y="1109732"/>
            <a:ext cx="8281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/>
              <a:t>OptiGrund</a:t>
            </a:r>
            <a:r>
              <a:rPr lang="en-US" sz="2000" b="1" dirty="0"/>
              <a:t> E.L.F</a:t>
            </a:r>
            <a:r>
              <a:rPr lang="en-US" sz="2000" b="1" dirty="0" smtClean="0"/>
              <a:t>.</a:t>
            </a:r>
            <a:r>
              <a:rPr lang="ru-RU" sz="2000" b="1" dirty="0" smtClean="0"/>
              <a:t> для сильно впитывающих оснований под дисперсионные и силиконовые краски.</a:t>
            </a:r>
            <a:endParaRPr lang="ru-RU" sz="2000" b="1" dirty="0"/>
          </a:p>
        </p:txBody>
      </p:sp>
      <p:graphicFrame>
        <p:nvGraphicFramePr>
          <p:cNvPr id="140395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582500"/>
              </p:ext>
            </p:extLst>
          </p:nvPr>
        </p:nvGraphicFramePr>
        <p:xfrm>
          <a:off x="219075" y="2024062"/>
          <a:ext cx="8745535" cy="1525588"/>
        </p:xfrm>
        <a:graphic>
          <a:graphicData uri="http://schemas.openxmlformats.org/drawingml/2006/table">
            <a:tbl>
              <a:tblPr/>
              <a:tblGrid>
                <a:gridCol w="1004212"/>
                <a:gridCol w="1286550"/>
                <a:gridCol w="747713"/>
                <a:gridCol w="977900"/>
                <a:gridCol w="1358306"/>
                <a:gridCol w="1553060"/>
                <a:gridCol w="905805"/>
                <a:gridCol w="911989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связующее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применения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Разбавитель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Расход,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кв.м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Финиш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ЛКМ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высыхания,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Фасовка,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Пр-во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Акрил+силикон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ВНУТРИ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СНАРУЖИ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150-200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Дисперсионные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Силиконовые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Германия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97" name="Text Box 109"/>
          <p:cNvSpPr txBox="1">
            <a:spLocks noChangeArrowheads="1"/>
          </p:cNvSpPr>
          <p:nvPr/>
        </p:nvSpPr>
        <p:spPr bwMode="auto">
          <a:xfrm>
            <a:off x="747713" y="4238625"/>
            <a:ext cx="57546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Водорастворимая грунтовка глубокого проникновения для </a:t>
            </a:r>
            <a:r>
              <a:rPr lang="ru-RU" dirty="0" err="1"/>
              <a:t>сильновпитывающих</a:t>
            </a:r>
            <a:r>
              <a:rPr lang="ru-RU" dirty="0"/>
              <a:t> плотных оснований. Без растворителей и вредных эмиссий. Характеризуется повышенной гидрофобностью и укрепляющим действием. Имеет способность обнаруживаться при УФ-излучении.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55" y="3549650"/>
            <a:ext cx="1724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410" y="3429000"/>
            <a:ext cx="61928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Концентрат </a:t>
            </a:r>
            <a:r>
              <a:rPr lang="ru-RU" dirty="0"/>
              <a:t>для получения грунтовки под окраску дисперсионными красками внутренних и наружных поверхностей. Для укрепления подложки и для </a:t>
            </a:r>
            <a:endParaRPr lang="ru-RU" dirty="0" smtClean="0"/>
          </a:p>
          <a:p>
            <a:r>
              <a:rPr lang="ru-RU" dirty="0" smtClean="0"/>
              <a:t>выравнивания </a:t>
            </a:r>
            <a:r>
              <a:rPr lang="ru-RU" dirty="0"/>
              <a:t>впитывающей способности, для пористых, сильно впитывающих и с легкой осыпью песка штукатурок и </a:t>
            </a:r>
            <a:r>
              <a:rPr lang="ru-RU" dirty="0" smtClean="0"/>
              <a:t>минеральных </a:t>
            </a:r>
            <a:r>
              <a:rPr lang="ru-RU" dirty="0"/>
              <a:t>поверхностей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Разбавляется 1 </a:t>
            </a:r>
            <a:r>
              <a:rPr lang="en-US" dirty="0"/>
              <a:t>:</a:t>
            </a:r>
            <a:r>
              <a:rPr lang="ru-RU" dirty="0" smtClean="0"/>
              <a:t> 4</a:t>
            </a:r>
            <a:endParaRPr lang="ru-RU" dirty="0"/>
          </a:p>
          <a:p>
            <a:r>
              <a:rPr lang="ru-RU" dirty="0" smtClean="0"/>
              <a:t>Расход: 110 гр. на м2</a:t>
            </a:r>
          </a:p>
          <a:p>
            <a:endParaRPr lang="ru-RU" b="1" dirty="0" smtClean="0"/>
          </a:p>
          <a:p>
            <a:r>
              <a:rPr lang="ru-RU" b="1" dirty="0" smtClean="0"/>
              <a:t>НАЛИЧИЕ </a:t>
            </a:r>
            <a:r>
              <a:rPr lang="ru-RU" b="1" dirty="0"/>
              <a:t>НА СКЛАДЕ!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430" y="940014"/>
            <a:ext cx="6336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Objekt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Grund-Konzentrat</a:t>
            </a:r>
            <a:r>
              <a:rPr lang="en-US" b="1" dirty="0" smtClean="0"/>
              <a:t> – </a:t>
            </a:r>
            <a:r>
              <a:rPr lang="ru-RU" b="1" dirty="0" smtClean="0"/>
              <a:t>бюджетная грунтовка </a:t>
            </a:r>
          </a:p>
          <a:p>
            <a:r>
              <a:rPr lang="ru-RU" b="1" dirty="0" smtClean="0"/>
              <a:t>под дисперсионные краски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 descr="Objekt Grund-Konzentrat - Грунтовка прозрачная водоразбавляем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70" y="4149100"/>
            <a:ext cx="2506159" cy="17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960" y="287365"/>
            <a:ext cx="7902599" cy="652649"/>
          </a:xfrm>
        </p:spPr>
        <p:txBody>
          <a:bodyPr/>
          <a:lstStyle/>
          <a:p>
            <a:r>
              <a:rPr lang="ru-RU" sz="2800" b="0" dirty="0" smtClean="0"/>
              <a:t>   </a:t>
            </a:r>
            <a:r>
              <a:rPr lang="ru-RU" sz="2400" b="1" dirty="0" smtClean="0"/>
              <a:t>Грунтовки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8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650895"/>
              </p:ext>
            </p:extLst>
          </p:nvPr>
        </p:nvGraphicFramePr>
        <p:xfrm>
          <a:off x="107380" y="1700760"/>
          <a:ext cx="8915047" cy="1525588"/>
        </p:xfrm>
        <a:graphic>
          <a:graphicData uri="http://schemas.openxmlformats.org/drawingml/2006/table">
            <a:tbl>
              <a:tblPr/>
              <a:tblGrid>
                <a:gridCol w="1118477"/>
                <a:gridCol w="1241117"/>
                <a:gridCol w="770180"/>
                <a:gridCol w="1019909"/>
                <a:gridCol w="1409301"/>
                <a:gridCol w="1483758"/>
                <a:gridCol w="950368"/>
                <a:gridCol w="921937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связующее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применения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Расход,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кв.м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Финиш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ЛКМ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высыхания,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Фасовка,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Пр-во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Акрил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ВНУТРИ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СНАРУЖИ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100-350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Дисперсионные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Россия, Тверь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683460" y="924093"/>
            <a:ext cx="81371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/>
              <a:t>PutzGrund</a:t>
            </a:r>
            <a:r>
              <a:rPr lang="ru-RU" sz="2000" b="1" dirty="0"/>
              <a:t>/</a:t>
            </a:r>
            <a:r>
              <a:rPr lang="en-US" sz="2000" b="1" dirty="0" err="1"/>
              <a:t>PutzGrund</a:t>
            </a:r>
            <a:r>
              <a:rPr lang="en-US" sz="2000" b="1" dirty="0"/>
              <a:t> </a:t>
            </a:r>
            <a:r>
              <a:rPr lang="en-US" sz="2000" b="1" dirty="0" smtClean="0"/>
              <a:t>610</a:t>
            </a:r>
            <a:r>
              <a:rPr lang="ru-RU" sz="2000" b="1" dirty="0" smtClean="0"/>
              <a:t> – идеальная «сцепка» штукатурок с основанием</a:t>
            </a:r>
            <a:endParaRPr lang="ru-RU" sz="2000" b="1" dirty="0"/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428625" y="3933070"/>
            <a:ext cx="5880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Дисперсионная акриловая грунтовочная краска </a:t>
            </a:r>
            <a:r>
              <a:rPr lang="ru-RU" dirty="0" smtClean="0"/>
              <a:t>с кварцевым песком для </a:t>
            </a:r>
            <a:r>
              <a:rPr lang="ru-RU" dirty="0"/>
              <a:t>создания </a:t>
            </a:r>
            <a:r>
              <a:rPr lang="ru-RU" dirty="0" smtClean="0"/>
              <a:t>адгезии </a:t>
            </a:r>
            <a:r>
              <a:rPr lang="ru-RU" dirty="0"/>
              <a:t>на плотных гладких и невпитывающих основаниях. Особо пригодна для нанесения декоративных </a:t>
            </a:r>
            <a:r>
              <a:rPr lang="ru-RU" dirty="0" smtClean="0"/>
              <a:t>штукатурок.</a:t>
            </a:r>
            <a:endParaRPr lang="ru-RU" dirty="0"/>
          </a:p>
        </p:txBody>
      </p:sp>
      <p:pic>
        <p:nvPicPr>
          <p:cNvPr id="14953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200525"/>
            <a:ext cx="2606675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961" y="287365"/>
            <a:ext cx="7812088" cy="1143000"/>
          </a:xfrm>
        </p:spPr>
        <p:txBody>
          <a:bodyPr/>
          <a:lstStyle/>
          <a:p>
            <a:r>
              <a:rPr lang="ru-RU" sz="2800" b="0" dirty="0" smtClean="0"/>
              <a:t>   </a:t>
            </a:r>
            <a:r>
              <a:rPr lang="ru-RU" sz="2400" b="1" dirty="0" smtClean="0"/>
              <a:t>Грунтовки</a:t>
            </a:r>
            <a:endParaRPr lang="ru-RU" sz="2400" b="1" dirty="0"/>
          </a:p>
        </p:txBody>
      </p:sp>
      <p:graphicFrame>
        <p:nvGraphicFramePr>
          <p:cNvPr id="8" name="Group 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7562098"/>
              </p:ext>
            </p:extLst>
          </p:nvPr>
        </p:nvGraphicFramePr>
        <p:xfrm>
          <a:off x="379594" y="1844780"/>
          <a:ext cx="8425746" cy="1525588"/>
        </p:xfrm>
        <a:graphic>
          <a:graphicData uri="http://schemas.openxmlformats.org/drawingml/2006/table">
            <a:tbl>
              <a:tblPr/>
              <a:tblGrid>
                <a:gridCol w="783905"/>
                <a:gridCol w="1297671"/>
                <a:gridCol w="780591"/>
                <a:gridCol w="1020901"/>
                <a:gridCol w="1756745"/>
                <a:gridCol w="1000933"/>
                <a:gridCol w="848296"/>
                <a:gridCol w="936704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Связующее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пр-ия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Разбавитель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Расход,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кв.м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Финиш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ЛКМ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высыхания,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Фасовка,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кг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Пр-во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Акрил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ВНУТРИ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СНАРУЖИ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Акриловые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Силиконовые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Дисперсионные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Германия, Россия Тверь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4053" y="5589300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</p:spTree>
    <p:extLst>
      <p:ext uri="{BB962C8B-B14F-4D97-AF65-F5344CB8AC3E}">
        <p14:creationId xmlns:p14="http://schemas.microsoft.com/office/powerpoint/2010/main" val="22351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61949" y="1095375"/>
            <a:ext cx="8242611" cy="63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828" tIns="40415" rIns="80828" bIns="40415">
            <a:spAutoFit/>
          </a:bodyPr>
          <a:lstStyle>
            <a:lvl1pPr marL="315913" indent="-315913" defTabSz="673100"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74663" defTabSz="673100"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33413" defTabSz="673100"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16063" defTabSz="673100"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20888" defTabSz="673100"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478088" defTabSz="673100" fontAlgn="base">
              <a:spcBef>
                <a:spcPct val="0"/>
              </a:spcBef>
              <a:spcAft>
                <a:spcPct val="0"/>
              </a:spcAft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35288" defTabSz="673100" fontAlgn="base">
              <a:spcBef>
                <a:spcPct val="0"/>
              </a:spcBef>
              <a:spcAft>
                <a:spcPct val="0"/>
              </a:spcAft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392488" defTabSz="673100" fontAlgn="base">
              <a:spcBef>
                <a:spcPct val="0"/>
              </a:spcBef>
              <a:spcAft>
                <a:spcPct val="0"/>
              </a:spcAft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49688" defTabSz="673100" fontAlgn="base">
              <a:spcBef>
                <a:spcPct val="0"/>
              </a:spcBef>
              <a:spcAft>
                <a:spcPct val="0"/>
              </a:spcAft>
              <a:tabLst>
                <a:tab pos="4794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000099"/>
              </a:buClr>
            </a:pPr>
            <a:r>
              <a:rPr lang="de-DE" sz="2000" b="1" dirty="0" err="1" smtClean="0"/>
              <a:t>Amphibolin</a:t>
            </a:r>
            <a:r>
              <a:rPr lang="ru-RU" b="1" dirty="0" smtClean="0"/>
              <a:t> - </a:t>
            </a:r>
            <a:r>
              <a:rPr lang="ru-RU" sz="24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/>
              <a:t>универсальная краска для </a:t>
            </a:r>
            <a:r>
              <a:rPr lang="ru-RU" dirty="0"/>
              <a:t>высококачественных </a:t>
            </a:r>
            <a:endParaRPr lang="ru-RU" dirty="0" smtClean="0"/>
          </a:p>
          <a:p>
            <a:pPr eaLnBrk="0" hangingPunct="0">
              <a:buClr>
                <a:srgbClr val="000099"/>
              </a:buClr>
            </a:pPr>
            <a:r>
              <a:rPr lang="ru-RU" dirty="0" smtClean="0"/>
              <a:t>фасадных и интерьерных </a:t>
            </a:r>
            <a:r>
              <a:rPr lang="ru-RU" dirty="0"/>
              <a:t>покрытий.</a:t>
            </a:r>
          </a:p>
          <a:p>
            <a:pPr eaLnBrk="0" hangingPunct="0">
              <a:buClr>
                <a:srgbClr val="000099"/>
              </a:buClr>
              <a:buFont typeface="Wingdings" pitchFamily="2" charset="2"/>
              <a:buNone/>
            </a:pPr>
            <a:r>
              <a:rPr lang="ru-RU" sz="1400" dirty="0"/>
              <a:t> </a:t>
            </a:r>
          </a:p>
          <a:p>
            <a:pPr marL="0" indent="0" eaLnBrk="0" hangingPunct="0">
              <a:lnSpc>
                <a:spcPct val="120000"/>
              </a:lnSpc>
              <a:buClr>
                <a:srgbClr val="000099"/>
              </a:buClr>
            </a:pPr>
            <a:r>
              <a:rPr lang="ru-RU" sz="1600" dirty="0" smtClean="0"/>
              <a:t>- связующее</a:t>
            </a:r>
            <a:r>
              <a:rPr lang="ru-RU" sz="1600" dirty="0"/>
              <a:t>: 100% акриловая дисперсия</a:t>
            </a:r>
          </a:p>
          <a:p>
            <a:pPr marL="0" indent="0" eaLnBrk="0" hangingPunct="0">
              <a:lnSpc>
                <a:spcPct val="120000"/>
              </a:lnSpc>
              <a:buClr>
                <a:srgbClr val="000099"/>
              </a:buClr>
            </a:pPr>
            <a:r>
              <a:rPr lang="ru-RU" sz="1600" dirty="0" smtClean="0"/>
              <a:t>- </a:t>
            </a:r>
            <a:r>
              <a:rPr lang="ru-RU" sz="1600" u="sng" dirty="0" smtClean="0"/>
              <a:t>высокая </a:t>
            </a:r>
            <a:r>
              <a:rPr lang="ru-RU" sz="1600" u="sng" dirty="0"/>
              <a:t>адгезия практически на любых строительных основаниях</a:t>
            </a:r>
            <a:r>
              <a:rPr lang="ru-RU" sz="1600" dirty="0"/>
              <a:t> (минеральных штукатурках, </a:t>
            </a:r>
            <a:r>
              <a:rPr lang="ru-RU" sz="1600" b="1" u="sng" dirty="0"/>
              <a:t>древесине</a:t>
            </a:r>
            <a:r>
              <a:rPr lang="ru-RU" sz="1600" dirty="0"/>
              <a:t>, оцинкованной стали, ПВХ и т.п.)</a:t>
            </a:r>
          </a:p>
          <a:p>
            <a:pPr marL="0" indent="0" eaLnBrk="0" hangingPunct="0">
              <a:lnSpc>
                <a:spcPct val="120000"/>
              </a:lnSpc>
              <a:buClr>
                <a:srgbClr val="000099"/>
              </a:buClr>
            </a:pPr>
            <a:r>
              <a:rPr lang="ru-RU" sz="1600" dirty="0" smtClean="0"/>
              <a:t>- </a:t>
            </a:r>
            <a:r>
              <a:rPr lang="en-US" sz="1600" dirty="0" smtClean="0"/>
              <a:t>E.L.F.</a:t>
            </a:r>
            <a:r>
              <a:rPr lang="ru-RU" sz="1600" dirty="0" smtClean="0"/>
              <a:t>- абсолютно </a:t>
            </a:r>
            <a:r>
              <a:rPr lang="ru-RU" sz="1600" dirty="0" err="1" smtClean="0"/>
              <a:t>экологична</a:t>
            </a:r>
            <a:endParaRPr lang="ru-RU" sz="1600" dirty="0"/>
          </a:p>
          <a:p>
            <a:pPr marL="0" indent="0" eaLnBrk="0" hangingPunct="0">
              <a:lnSpc>
                <a:spcPct val="120000"/>
              </a:lnSpc>
              <a:buClr>
                <a:srgbClr val="000099"/>
              </a:buClr>
            </a:pPr>
            <a:r>
              <a:rPr lang="ru-RU" sz="1600" dirty="0" smtClean="0"/>
              <a:t>- минимальная </a:t>
            </a:r>
            <a:r>
              <a:rPr lang="ru-RU" sz="1600" dirty="0"/>
              <a:t>водопроницаемость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600" dirty="0" smtClean="0"/>
              <a:t>- защита </a:t>
            </a:r>
            <a:r>
              <a:rPr lang="ru-RU" sz="1600" dirty="0"/>
              <a:t>бетона от </a:t>
            </a:r>
            <a:r>
              <a:rPr lang="ru-RU" sz="1600" dirty="0" smtClean="0"/>
              <a:t>СО</a:t>
            </a:r>
            <a:r>
              <a:rPr lang="ru-RU" sz="1600" baseline="-25000" dirty="0" smtClean="0"/>
              <a:t>2</a:t>
            </a:r>
            <a:endParaRPr lang="en-US" sz="1600" dirty="0">
              <a:cs typeface="Arial" charset="0"/>
            </a:endParaRP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600" dirty="0" smtClean="0"/>
              <a:t>- шелковисто-матовая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endParaRPr lang="ru-RU" sz="1200" dirty="0" smtClean="0">
              <a:latin typeface="VAGRounded BT" pitchFamily="34" charset="0"/>
            </a:endParaRP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endParaRPr lang="ru-RU" sz="1200" dirty="0">
              <a:latin typeface="VAGRounded BT" pitchFamily="34" charset="0"/>
            </a:endParaRP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Колеруется: 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1 – светлые оттенки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2 – Оттенки усредненной светлости (более темные)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3 – Темные тона</a:t>
            </a:r>
            <a:endParaRPr lang="de-DE" sz="1200" dirty="0">
              <a:latin typeface="VAGRounded BT" pitchFamily="34" charset="0"/>
            </a:endParaRPr>
          </a:p>
          <a:p>
            <a:pPr lvl="2" eaLnBrk="0" hangingPunct="0">
              <a:lnSpc>
                <a:spcPct val="120000"/>
              </a:lnSpc>
              <a:buClr>
                <a:srgbClr val="000099"/>
              </a:buClr>
              <a:buFont typeface="Wingdings" pitchFamily="2" charset="2"/>
              <a:buNone/>
            </a:pPr>
            <a:endParaRPr lang="de-DE" dirty="0">
              <a:latin typeface="VAGRounded BT" pitchFamily="34" charset="0"/>
            </a:endParaRPr>
          </a:p>
          <a:p>
            <a:pPr lvl="2" eaLnBrk="0" hangingPunct="0">
              <a:lnSpc>
                <a:spcPct val="120000"/>
              </a:lnSpc>
              <a:buClr>
                <a:srgbClr val="000099"/>
              </a:buClr>
              <a:buFont typeface="Wingdings" pitchFamily="2" charset="2"/>
              <a:buNone/>
            </a:pPr>
            <a:endParaRPr lang="ru-RU" sz="2100" b="1" i="1" dirty="0" smtClean="0">
              <a:latin typeface="VAGRounded BT" pitchFamily="34" charset="0"/>
            </a:endParaRPr>
          </a:p>
          <a:p>
            <a:pPr lvl="2" eaLnBrk="0" hangingPunct="0">
              <a:lnSpc>
                <a:spcPct val="120000"/>
              </a:lnSpc>
              <a:buClr>
                <a:srgbClr val="000099"/>
              </a:buClr>
              <a:buFont typeface="Wingdings" pitchFamily="2" charset="2"/>
              <a:buNone/>
            </a:pPr>
            <a:endParaRPr lang="ru-RU" sz="2100" b="1" i="1" dirty="0">
              <a:latin typeface="VAGRounded BT" pitchFamily="34" charset="0"/>
            </a:endParaRPr>
          </a:p>
          <a:p>
            <a:pPr lvl="2" eaLnBrk="0" hangingPunct="0">
              <a:lnSpc>
                <a:spcPct val="120000"/>
              </a:lnSpc>
              <a:buClr>
                <a:srgbClr val="000099"/>
              </a:buClr>
              <a:buFont typeface="Wingdings" pitchFamily="2" charset="2"/>
              <a:buNone/>
            </a:pPr>
            <a:endParaRPr lang="de-DE" sz="2100" b="1" i="1" dirty="0">
              <a:latin typeface="VAGRounded BT" pitchFamily="34" charset="0"/>
            </a:endParaRP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53593"/>
              </p:ext>
            </p:extLst>
          </p:nvPr>
        </p:nvGraphicFramePr>
        <p:xfrm>
          <a:off x="4860040" y="3451628"/>
          <a:ext cx="776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Bitmap" r:id="rId3" imgW="4277322" imgH="4086795" progId="Paint.Picture">
                  <p:embed/>
                </p:oleObj>
              </mc:Choice>
              <mc:Fallback>
                <p:oleObj name="Bitmap" r:id="rId3" imgW="4277322" imgH="40867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40" y="3451628"/>
                        <a:ext cx="776288" cy="754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10" y="2901560"/>
            <a:ext cx="2198688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61" y="4279359"/>
            <a:ext cx="13970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664" y="4276679"/>
            <a:ext cx="6084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Влажное истирание (</a:t>
            </a:r>
            <a:r>
              <a:rPr lang="ru-RU" sz="1400" b="1" dirty="0" err="1"/>
              <a:t>истираемость</a:t>
            </a:r>
            <a:r>
              <a:rPr lang="ru-RU" sz="1400" b="1" dirty="0"/>
              <a:t>)</a:t>
            </a:r>
          </a:p>
          <a:p>
            <a:r>
              <a:rPr lang="ru-RU" sz="1400" dirty="0"/>
              <a:t>Класс </a:t>
            </a:r>
            <a:r>
              <a:rPr lang="ru-RU" sz="1400" dirty="0" smtClean="0"/>
              <a:t>1, </a:t>
            </a:r>
            <a:r>
              <a:rPr lang="ru-RU" sz="1400" dirty="0"/>
              <a:t>устойчивая к </a:t>
            </a:r>
            <a:r>
              <a:rPr lang="ru-RU" sz="1400" dirty="0" smtClean="0"/>
              <a:t>мытью.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4832" y="522830"/>
            <a:ext cx="7561051" cy="39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 smtClean="0"/>
              <a:t>Краски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199" y="5980714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</p:spTree>
    <p:extLst>
      <p:ext uri="{BB962C8B-B14F-4D97-AF65-F5344CB8AC3E}">
        <p14:creationId xmlns:p14="http://schemas.microsoft.com/office/powerpoint/2010/main" val="293049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74832" y="522830"/>
            <a:ext cx="75610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 smtClean="0"/>
              <a:t>Интерьерные краски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400" y="1442758"/>
            <a:ext cx="58498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Свойства</a:t>
            </a:r>
          </a:p>
          <a:p>
            <a:r>
              <a:rPr lang="ru-RU" sz="1400" dirty="0" smtClean="0"/>
              <a:t>- с </a:t>
            </a:r>
            <a:r>
              <a:rPr lang="ru-RU" sz="1400" dirty="0"/>
              <a:t>минимальными эмиссиями, без растворителей</a:t>
            </a:r>
          </a:p>
          <a:p>
            <a:r>
              <a:rPr lang="ru-RU" sz="1400" dirty="0" smtClean="0"/>
              <a:t>- </a:t>
            </a:r>
            <a:r>
              <a:rPr lang="ru-RU" sz="1400" u="sng" dirty="0" smtClean="0"/>
              <a:t>длительное </a:t>
            </a:r>
            <a:r>
              <a:rPr lang="ru-RU" sz="1400" u="sng" dirty="0"/>
              <a:t>время </a:t>
            </a:r>
            <a:r>
              <a:rPr lang="ru-RU" sz="1400" u="sng" dirty="0" smtClean="0"/>
              <a:t>высыхания, позволяющее наносить краску </a:t>
            </a:r>
            <a:r>
              <a:rPr lang="ru-RU" sz="1400" u="sng" dirty="0"/>
              <a:t>без видимых </a:t>
            </a:r>
            <a:r>
              <a:rPr lang="ru-RU" sz="1400" u="sng" dirty="0" smtClean="0"/>
              <a:t> следов </a:t>
            </a:r>
            <a:r>
              <a:rPr lang="ru-RU" sz="1400" u="sng" dirty="0"/>
              <a:t>стыковки отдельных участков</a:t>
            </a:r>
          </a:p>
          <a:p>
            <a:r>
              <a:rPr lang="ru-RU" sz="1400" dirty="0" smtClean="0"/>
              <a:t>- высокая </a:t>
            </a:r>
            <a:r>
              <a:rPr lang="ru-RU" sz="1400" dirty="0" err="1"/>
              <a:t>паропроницаемость</a:t>
            </a:r>
            <a:endParaRPr lang="ru-RU" sz="1400" dirty="0"/>
          </a:p>
          <a:p>
            <a:r>
              <a:rPr lang="ru-RU" sz="1400" dirty="0" smtClean="0"/>
              <a:t>- оптимальная </a:t>
            </a:r>
            <a:r>
              <a:rPr lang="ru-RU" sz="1400" dirty="0"/>
              <a:t>раскатка</a:t>
            </a:r>
          </a:p>
          <a:p>
            <a:r>
              <a:rPr lang="ru-RU" sz="1400" dirty="0" smtClean="0"/>
              <a:t>- легко наносится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E.L.F</a:t>
            </a:r>
            <a:r>
              <a:rPr lang="en-US" sz="1400" dirty="0"/>
              <a:t>.</a:t>
            </a:r>
            <a:r>
              <a:rPr lang="ru-RU" sz="1400" dirty="0"/>
              <a:t>- абсолютно </a:t>
            </a:r>
            <a:r>
              <a:rPr lang="ru-RU" sz="1400" dirty="0" err="1" smtClean="0"/>
              <a:t>экологичная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r>
              <a:rPr lang="ru-RU" sz="1400" b="1" dirty="0" smtClean="0"/>
              <a:t>Расход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Ок. 120 мл/м2 на 1 слой на гладком основании. </a:t>
            </a:r>
          </a:p>
        </p:txBody>
      </p:sp>
      <p:pic>
        <p:nvPicPr>
          <p:cNvPr id="9218" name="Picture 2" descr="CapaSilan силиконовая интерьерная краска &quot;без эффекта письма&quot;, белая, (колеруется в светлые оттен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0" y="2340610"/>
            <a:ext cx="3203810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420" y="1043388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CapaSilan</a:t>
            </a:r>
            <a:r>
              <a:rPr lang="ru-RU" dirty="0" smtClean="0"/>
              <a:t> - интерьерная краска, не </a:t>
            </a:r>
            <a:r>
              <a:rPr lang="ru-RU" dirty="0" err="1" smtClean="0"/>
              <a:t>полосит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045" y="5539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Колеруется</a:t>
            </a:r>
            <a:r>
              <a:rPr lang="ru-RU" sz="1400" dirty="0"/>
              <a:t> </a:t>
            </a:r>
            <a:r>
              <a:rPr lang="ru-RU" sz="1400" dirty="0" smtClean="0"/>
              <a:t>в светлые оттенки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400" y="4293120"/>
            <a:ext cx="6084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Влажное истирание (</a:t>
            </a:r>
            <a:r>
              <a:rPr lang="ru-RU" sz="1400" b="1" dirty="0" err="1"/>
              <a:t>истираемость</a:t>
            </a:r>
            <a:r>
              <a:rPr lang="ru-RU" sz="1400" b="1" dirty="0"/>
              <a:t>)</a:t>
            </a:r>
          </a:p>
          <a:p>
            <a:r>
              <a:rPr lang="ru-RU" sz="1400" dirty="0"/>
              <a:t>Класс </a:t>
            </a:r>
            <a:r>
              <a:rPr lang="ru-RU" sz="1400" dirty="0" smtClean="0"/>
              <a:t>1, стойкая </a:t>
            </a:r>
            <a:r>
              <a:rPr lang="ru-RU" sz="1400" dirty="0"/>
              <a:t>к </a:t>
            </a:r>
            <a:r>
              <a:rPr lang="ru-RU" sz="1400" dirty="0" smtClean="0"/>
              <a:t>мытью.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43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390" y="1700760"/>
            <a:ext cx="56167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Свойства</a:t>
            </a:r>
            <a:endParaRPr lang="ru-RU" sz="1600" b="1" dirty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водоразбавляемая</a:t>
            </a:r>
            <a:r>
              <a:rPr lang="ru-RU" sz="1600" dirty="0"/>
              <a:t>, </a:t>
            </a:r>
            <a:r>
              <a:rPr lang="ru-RU" sz="1600" dirty="0" err="1"/>
              <a:t>экологичная</a:t>
            </a:r>
            <a:r>
              <a:rPr lang="ru-RU" sz="1600" dirty="0"/>
              <a:t> и со слабым запахом</a:t>
            </a:r>
          </a:p>
          <a:p>
            <a:r>
              <a:rPr lang="ru-RU" sz="1600" dirty="0" smtClean="0"/>
              <a:t>- </a:t>
            </a:r>
            <a:r>
              <a:rPr lang="en-US" sz="1600" dirty="0" smtClean="0"/>
              <a:t>E.L.F</a:t>
            </a:r>
            <a:r>
              <a:rPr lang="en-US" sz="1600" dirty="0"/>
              <a:t>. </a:t>
            </a:r>
            <a:r>
              <a:rPr lang="ru-RU" sz="1600" dirty="0" smtClean="0"/>
              <a:t>- </a:t>
            </a:r>
            <a:r>
              <a:rPr lang="ru-RU" sz="1600" dirty="0" err="1" smtClean="0"/>
              <a:t>экологичная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u="sng" dirty="0" smtClean="0"/>
              <a:t>снежно-белая</a:t>
            </a:r>
          </a:p>
          <a:p>
            <a:pPr marL="285750" indent="-285750">
              <a:buFontTx/>
              <a:buChar char="-"/>
            </a:pPr>
            <a:r>
              <a:rPr lang="ru-RU" sz="1600" u="sng" dirty="0" smtClean="0"/>
              <a:t>Хорошая заполняющая способность</a:t>
            </a:r>
            <a:endParaRPr lang="ru-RU" sz="1600" u="sng" dirty="0"/>
          </a:p>
          <a:p>
            <a:r>
              <a:rPr lang="ru-RU" sz="1600" dirty="0" smtClean="0"/>
              <a:t>- паропроницаемая</a:t>
            </a:r>
            <a:endParaRPr lang="ru-RU" sz="1600" dirty="0"/>
          </a:p>
          <a:p>
            <a:r>
              <a:rPr lang="ru-RU" sz="1600" dirty="0" smtClean="0"/>
              <a:t>- высокая </a:t>
            </a:r>
            <a:r>
              <a:rPr lang="ru-RU" sz="1600" dirty="0" err="1"/>
              <a:t>укрывистость</a:t>
            </a:r>
            <a:endParaRPr lang="ru-RU" sz="1600" dirty="0"/>
          </a:p>
          <a:p>
            <a:r>
              <a:rPr lang="ru-RU" sz="1600" dirty="0" smtClean="0"/>
              <a:t>- легко </a:t>
            </a:r>
            <a:r>
              <a:rPr lang="ru-RU" sz="1600" dirty="0"/>
              <a:t>наносится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400" y="609705"/>
            <a:ext cx="6984970" cy="39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/>
              <a:t>Интерьерные краски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420" y="1043388"/>
            <a:ext cx="78527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Malerit</a:t>
            </a:r>
            <a:r>
              <a:rPr lang="en-US" dirty="0" smtClean="0"/>
              <a:t> </a:t>
            </a:r>
            <a:r>
              <a:rPr lang="ru-RU" dirty="0" smtClean="0"/>
              <a:t>интерьерная</a:t>
            </a:r>
            <a:r>
              <a:rPr lang="ru-RU" dirty="0"/>
              <a:t>,</a:t>
            </a:r>
            <a:r>
              <a:rPr lang="ru-RU" dirty="0" smtClean="0"/>
              <a:t> краска с хорошими заполняющими свойствами и </a:t>
            </a:r>
          </a:p>
          <a:p>
            <a:r>
              <a:rPr lang="ru-RU" dirty="0" smtClean="0"/>
              <a:t>доступной ценой.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1767" y="4145300"/>
            <a:ext cx="7273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Расход</a:t>
            </a:r>
          </a:p>
          <a:p>
            <a:r>
              <a:rPr lang="ru-RU" sz="1400" dirty="0"/>
              <a:t>Ок. </a:t>
            </a:r>
            <a:r>
              <a:rPr lang="ru-RU" sz="1400" dirty="0" smtClean="0"/>
              <a:t>140 </a:t>
            </a:r>
            <a:r>
              <a:rPr lang="ru-RU" sz="1400" dirty="0"/>
              <a:t>мл/м</a:t>
            </a:r>
            <a:r>
              <a:rPr lang="ru-RU" sz="1400" baseline="30000" dirty="0"/>
              <a:t>2</a:t>
            </a:r>
            <a:r>
              <a:rPr lang="ru-RU" sz="1400" dirty="0"/>
              <a:t> на 1 слой на гладком основании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Колеруется :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00" y="50132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latin typeface="VAGRounded BT" pitchFamily="34" charset="0"/>
              </a:rPr>
              <a:t>База 1 – светлые оттенки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</a:t>
            </a:r>
            <a:r>
              <a:rPr lang="ru-RU" sz="1200" dirty="0">
                <a:latin typeface="VAGRounded BT" pitchFamily="34" charset="0"/>
              </a:rPr>
              <a:t>3 – Темные тона</a:t>
            </a:r>
            <a:endParaRPr lang="de-DE" sz="1200" dirty="0">
              <a:latin typeface="VAGRounded BT" pitchFamily="34" charset="0"/>
            </a:endParaRPr>
          </a:p>
        </p:txBody>
      </p:sp>
      <p:pic>
        <p:nvPicPr>
          <p:cNvPr id="11266" name="Picture 2" descr="http://www.tophouse.ru/images/price/shtukaturki--suhie-stroitelnyie-smesi--kladochnyie-rastvoryi--klei--zatirki--arhitekturnyiy-dekor/-b-caparol--kaparol-b--kraski--rastvoryi--suhie-smesi--shtukaturki/caparol-malerit-1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2264262"/>
            <a:ext cx="3325038" cy="33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8050" y="3677749"/>
            <a:ext cx="6084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Влажное истирание (</a:t>
            </a:r>
            <a:r>
              <a:rPr lang="ru-RU" sz="1400" b="1" dirty="0" err="1"/>
              <a:t>истираемость</a:t>
            </a:r>
            <a:r>
              <a:rPr lang="ru-RU" sz="1400" b="1" dirty="0"/>
              <a:t>)</a:t>
            </a:r>
          </a:p>
          <a:p>
            <a:r>
              <a:rPr lang="ru-RU" sz="1400" dirty="0"/>
              <a:t>Класс 3, устойчивая к </a:t>
            </a:r>
            <a:r>
              <a:rPr lang="ru-RU" sz="1400" dirty="0" smtClean="0"/>
              <a:t>мытью.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8050" y="5791141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</p:spTree>
    <p:extLst>
      <p:ext uri="{BB962C8B-B14F-4D97-AF65-F5344CB8AC3E}">
        <p14:creationId xmlns:p14="http://schemas.microsoft.com/office/powerpoint/2010/main" val="31874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/>
          <a:stretch>
            <a:fillRect/>
          </a:stretch>
        </p:blipFill>
        <p:spPr bwMode="auto">
          <a:xfrm>
            <a:off x="611450" y="1638992"/>
            <a:ext cx="1955123" cy="177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TextBox 4"/>
          <p:cNvSpPr txBox="1">
            <a:spLocks noChangeArrowheads="1"/>
          </p:cNvSpPr>
          <p:nvPr/>
        </p:nvSpPr>
        <p:spPr bwMode="auto">
          <a:xfrm>
            <a:off x="3736975" y="2000063"/>
            <a:ext cx="4935538" cy="52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247" tIns="23624" rIns="47247" bIns="23624">
            <a:spAutoFit/>
          </a:bodyPr>
          <a:lstStyle>
            <a:lvl1pPr defTabSz="473075">
              <a:defRPr>
                <a:solidFill>
                  <a:schemeClr val="tx1"/>
                </a:solidFill>
                <a:latin typeface="Arial" charset="0"/>
              </a:defRPr>
            </a:lvl1pPr>
            <a:lvl2pPr marL="384175" indent="-147638" defTabSz="473075">
              <a:defRPr>
                <a:solidFill>
                  <a:schemeClr val="tx1"/>
                </a:solidFill>
                <a:latin typeface="Arial" charset="0"/>
              </a:defRPr>
            </a:lvl2pPr>
            <a:lvl3pPr marL="590550" indent="-117475" defTabSz="473075">
              <a:defRPr>
                <a:solidFill>
                  <a:schemeClr val="tx1"/>
                </a:solidFill>
                <a:latin typeface="Arial" charset="0"/>
              </a:defRPr>
            </a:lvl3pPr>
            <a:lvl4pPr marL="827088" indent="-119063" defTabSz="473075">
              <a:defRPr>
                <a:solidFill>
                  <a:schemeClr val="tx1"/>
                </a:solidFill>
                <a:latin typeface="Arial" charset="0"/>
              </a:defRPr>
            </a:lvl4pPr>
            <a:lvl5pPr marL="1063625" indent="-119063" defTabSz="473075">
              <a:defRPr>
                <a:solidFill>
                  <a:schemeClr val="tx1"/>
                </a:solidFill>
                <a:latin typeface="Arial" charset="0"/>
              </a:defRPr>
            </a:lvl5pPr>
            <a:lvl6pPr marL="1520825" indent="-119063" defTabSz="47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78025" indent="-119063" defTabSz="47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35225" indent="-119063" defTabSz="47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92425" indent="-119063" defTabSz="47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700" b="1" dirty="0">
                <a:cs typeface="Arial" charset="0"/>
              </a:rPr>
              <a:t>E.L.F</a:t>
            </a:r>
            <a:r>
              <a:rPr lang="ru-RU" sz="1700" b="1" dirty="0">
                <a:cs typeface="Arial" charset="0"/>
              </a:rPr>
              <a:t>.</a:t>
            </a:r>
            <a:r>
              <a:rPr lang="en-US" sz="1700" dirty="0">
                <a:cs typeface="Arial" charset="0"/>
              </a:rPr>
              <a:t> </a:t>
            </a:r>
            <a:r>
              <a:rPr lang="ru-RU" sz="1700" dirty="0">
                <a:cs typeface="Arial" charset="0"/>
              </a:rPr>
              <a:t>– без растворителей и вредных эмиссий!</a:t>
            </a:r>
          </a:p>
          <a:p>
            <a:pPr eaLnBrk="0" hangingPunct="0"/>
            <a:endParaRPr lang="ru-RU" sz="1400" dirty="0">
              <a:cs typeface="Arial" charset="0"/>
            </a:endParaRPr>
          </a:p>
        </p:txBody>
      </p:sp>
      <p:pic>
        <p:nvPicPr>
          <p:cNvPr id="257028" name="Рисунок 9" descr="Samtex7_10l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16238"/>
            <a:ext cx="37195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9" name="Рисунок 12" descr="Samtex3_10l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21" y="4354512"/>
            <a:ext cx="24177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0" name="Рисунок 13" descr="Samtex20_10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5"/>
          <a:stretch>
            <a:fillRect/>
          </a:stretch>
        </p:blipFill>
        <p:spPr bwMode="auto">
          <a:xfrm>
            <a:off x="7002463" y="4462463"/>
            <a:ext cx="214153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400" y="609705"/>
            <a:ext cx="6984970" cy="39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/>
              <a:t>Интерьерные краски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908650"/>
            <a:ext cx="8884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>
              <a:cs typeface="Arial" charset="0"/>
            </a:endParaRPr>
          </a:p>
          <a:p>
            <a:pPr eaLnBrk="0" hangingPunct="0"/>
            <a:r>
              <a:rPr lang="ru-RU" b="1" dirty="0">
                <a:cs typeface="Arial" charset="0"/>
              </a:rPr>
              <a:t>Тонкослойные латексные краски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Samtex</a:t>
            </a:r>
            <a:r>
              <a:rPr lang="en-US" b="1" dirty="0">
                <a:cs typeface="Arial" charset="0"/>
              </a:rPr>
              <a:t> </a:t>
            </a:r>
            <a:r>
              <a:rPr lang="ru-RU" b="1" dirty="0" smtClean="0">
                <a:cs typeface="Arial" charset="0"/>
              </a:rPr>
              <a:t>3, 7, 20 </a:t>
            </a:r>
            <a:r>
              <a:rPr lang="en-US" b="1" dirty="0" smtClean="0">
                <a:cs typeface="Arial" charset="0"/>
              </a:rPr>
              <a:t>E.L.F.</a:t>
            </a:r>
            <a:r>
              <a:rPr lang="ru-RU" b="1" dirty="0" smtClean="0">
                <a:cs typeface="Arial" charset="0"/>
              </a:rPr>
              <a:t> –  самые популярные краски!</a:t>
            </a:r>
            <a:endParaRPr lang="ru-RU" b="1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40" y="3497936"/>
            <a:ext cx="3552916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dirty="0" smtClean="0"/>
              <a:t>Степень блеска:</a:t>
            </a:r>
          </a:p>
          <a:p>
            <a:pPr>
              <a:lnSpc>
                <a:spcPct val="105000"/>
              </a:lnSpc>
            </a:pPr>
            <a:r>
              <a:rPr lang="ru-RU" sz="1400" dirty="0" smtClean="0"/>
              <a:t>3 – матовая </a:t>
            </a:r>
          </a:p>
          <a:p>
            <a:pPr>
              <a:lnSpc>
                <a:spcPct val="105000"/>
              </a:lnSpc>
            </a:pPr>
            <a:r>
              <a:rPr lang="ru-RU" sz="1400" dirty="0" smtClean="0"/>
              <a:t>(класс влажного истирания 3)</a:t>
            </a:r>
          </a:p>
          <a:p>
            <a:pPr>
              <a:lnSpc>
                <a:spcPct val="105000"/>
              </a:lnSpc>
            </a:pPr>
            <a:r>
              <a:rPr lang="ru-RU" sz="1400" dirty="0" smtClean="0"/>
              <a:t>7 – шелковисто – матовая</a:t>
            </a:r>
          </a:p>
          <a:p>
            <a:pPr>
              <a:lnSpc>
                <a:spcPct val="105000"/>
              </a:lnSpc>
            </a:pPr>
            <a:r>
              <a:rPr lang="ru-RU" sz="1400" dirty="0" smtClean="0"/>
              <a:t>(класс </a:t>
            </a:r>
            <a:r>
              <a:rPr lang="ru-RU" sz="1400" dirty="0"/>
              <a:t>влажного истирания 2</a:t>
            </a:r>
            <a:r>
              <a:rPr lang="ru-RU" sz="1400" dirty="0" smtClean="0"/>
              <a:t>)</a:t>
            </a:r>
          </a:p>
          <a:p>
            <a:pPr>
              <a:lnSpc>
                <a:spcPct val="105000"/>
              </a:lnSpc>
            </a:pPr>
            <a:r>
              <a:rPr lang="ru-RU" sz="1400" dirty="0" smtClean="0"/>
              <a:t>20 – шелковисто – глянцевая </a:t>
            </a:r>
          </a:p>
          <a:p>
            <a:pPr>
              <a:lnSpc>
                <a:spcPct val="105000"/>
              </a:lnSpc>
            </a:pPr>
            <a:r>
              <a:rPr lang="ru-RU" sz="1400" dirty="0"/>
              <a:t>(класс влажного истирания </a:t>
            </a:r>
            <a:r>
              <a:rPr lang="ru-RU" sz="1400" dirty="0" smtClean="0"/>
              <a:t>1)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510" y="52038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Колеруется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</a:t>
            </a:r>
            <a:r>
              <a:rPr lang="ru-RU" sz="1200" dirty="0">
                <a:latin typeface="VAGRounded BT" pitchFamily="34" charset="0"/>
              </a:rPr>
              <a:t>1 – светлые оттенки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latin typeface="VAGRounded BT" pitchFamily="34" charset="0"/>
              </a:rPr>
              <a:t>База 2 – Оттенки усредненной светлости (более темные)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latin typeface="VAGRounded BT" pitchFamily="34" charset="0"/>
              </a:rPr>
              <a:t>База 3 – Темные тона</a:t>
            </a:r>
            <a:endParaRPr lang="de-DE" sz="1200" dirty="0">
              <a:latin typeface="VAGRounded B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6165380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</p:spTree>
    <p:extLst>
      <p:ext uri="{BB962C8B-B14F-4D97-AF65-F5344CB8AC3E}">
        <p14:creationId xmlns:p14="http://schemas.microsoft.com/office/powerpoint/2010/main" val="24289034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460" y="935931"/>
            <a:ext cx="777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Unilatex</a:t>
            </a:r>
            <a:r>
              <a:rPr lang="en-US" dirty="0" smtClean="0"/>
              <a:t> </a:t>
            </a:r>
            <a:r>
              <a:rPr lang="ru-RU" dirty="0" smtClean="0"/>
              <a:t>- матовая, акриловая краска!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420" y="16287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Свойства: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Экологичная</a:t>
            </a:r>
            <a:endParaRPr lang="ru-RU" sz="1600" dirty="0"/>
          </a:p>
          <a:p>
            <a:r>
              <a:rPr lang="ru-RU" sz="1600" dirty="0" smtClean="0"/>
              <a:t>- Легкая </a:t>
            </a:r>
            <a:r>
              <a:rPr lang="ru-RU" sz="1600" dirty="0"/>
              <a:t>в применении</a:t>
            </a:r>
          </a:p>
          <a:p>
            <a:r>
              <a:rPr lang="ru-RU" sz="1600" dirty="0" smtClean="0"/>
              <a:t>- Высокая </a:t>
            </a:r>
            <a:r>
              <a:rPr lang="ru-RU" sz="1600" dirty="0" err="1"/>
              <a:t>укрывистость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400" y="216584"/>
            <a:ext cx="6984970" cy="39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/>
              <a:t>Интерьерные краски</a:t>
            </a:r>
          </a:p>
        </p:txBody>
      </p:sp>
      <p:pic>
        <p:nvPicPr>
          <p:cNvPr id="12290" name="Picture 2" descr="Unilatex акриловая интерьерная краска база 1, бел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90" y="1658446"/>
            <a:ext cx="3061060" cy="21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00" y="432920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Расход</a:t>
            </a:r>
          </a:p>
          <a:p>
            <a:r>
              <a:rPr lang="ru-RU" sz="1400" dirty="0"/>
              <a:t>Ок. </a:t>
            </a:r>
            <a:r>
              <a:rPr lang="ru-RU" sz="1400" dirty="0" smtClean="0"/>
              <a:t>150 </a:t>
            </a:r>
            <a:r>
              <a:rPr lang="ru-RU" sz="1400" dirty="0"/>
              <a:t>мл/м</a:t>
            </a:r>
            <a:r>
              <a:rPr lang="ru-RU" sz="1400" baseline="30000" dirty="0"/>
              <a:t>2</a:t>
            </a:r>
            <a:r>
              <a:rPr lang="ru-RU" sz="1400" dirty="0"/>
              <a:t> на 1 слой на гладком основании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5735" y="50791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Колеруется: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1 – светлые оттенки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3 – Темные тона</a:t>
            </a:r>
            <a:endParaRPr lang="de-DE" sz="1200" dirty="0">
              <a:latin typeface="VAGRounded B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6574" y="5817803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300" y="3543449"/>
            <a:ext cx="373525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Влажное</a:t>
            </a:r>
            <a:r>
              <a:rPr lang="ru-RU" sz="1600" b="1" dirty="0"/>
              <a:t> истирание (</a:t>
            </a:r>
            <a:r>
              <a:rPr lang="ru-RU" sz="1600" b="1" dirty="0" err="1"/>
              <a:t>истираемость</a:t>
            </a:r>
            <a:r>
              <a:rPr lang="ru-RU" b="1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ru-RU" sz="1400" dirty="0" smtClean="0"/>
              <a:t>3-й </a:t>
            </a:r>
            <a:r>
              <a:rPr lang="ru-RU" sz="1400" dirty="0"/>
              <a:t>класс влажного истирания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3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ООО «Капарол»                                                                                                             </a:t>
            </a:r>
            <a:fld id="{3EF60738-31D1-495B-B004-D3A21875D72C}" type="slidenum">
              <a:rPr lang="ru-RU"/>
              <a:pPr/>
              <a:t>18</a:t>
            </a:fld>
            <a:endParaRPr lang="ru-R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30" y="904435"/>
            <a:ext cx="7812088" cy="1143000"/>
          </a:xfrm>
        </p:spPr>
        <p:txBody>
          <a:bodyPr/>
          <a:lstStyle/>
          <a:p>
            <a:r>
              <a:rPr lang="ru-RU" sz="2000" b="1" dirty="0">
                <a:latin typeface="+mn-lt"/>
              </a:rPr>
              <a:t>Аргументы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выбора красок </a:t>
            </a:r>
            <a:r>
              <a:rPr lang="en-US" sz="2000" b="1" dirty="0" err="1">
                <a:latin typeface="+mn-lt"/>
              </a:rPr>
              <a:t>Caparol</a:t>
            </a:r>
            <a:endParaRPr lang="ru-RU" sz="2000" b="1" dirty="0">
              <a:latin typeface="+mn-lt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23850" y="2060810"/>
            <a:ext cx="8496300" cy="33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>
                <a:solidFill>
                  <a:srgbClr val="0000FF"/>
                </a:solidFill>
              </a:rPr>
              <a:t>Стены:</a:t>
            </a:r>
          </a:p>
          <a:p>
            <a:pPr>
              <a:spcBef>
                <a:spcPct val="20000"/>
              </a:spcBef>
            </a:pPr>
            <a:r>
              <a:rPr lang="ru-RU" dirty="0"/>
              <a:t>-экологически чистые продукты – концепция </a:t>
            </a:r>
            <a:r>
              <a:rPr lang="en-US" dirty="0"/>
              <a:t>ELF</a:t>
            </a:r>
            <a:endParaRPr lang="ru-RU" dirty="0"/>
          </a:p>
          <a:p>
            <a:pPr>
              <a:spcBef>
                <a:spcPct val="20000"/>
              </a:spcBef>
            </a:pPr>
            <a:r>
              <a:rPr lang="ru-RU" dirty="0"/>
              <a:t>-высокий класс мокрого истирания</a:t>
            </a:r>
          </a:p>
          <a:p>
            <a:pPr>
              <a:spcBef>
                <a:spcPct val="20000"/>
              </a:spcBef>
            </a:pPr>
            <a:r>
              <a:rPr lang="ru-RU" dirty="0"/>
              <a:t>-устойчивость к применению моющих и дезинфицирующих средств</a:t>
            </a:r>
          </a:p>
          <a:p>
            <a:pPr>
              <a:spcBef>
                <a:spcPct val="20000"/>
              </a:spcBef>
            </a:pPr>
            <a:r>
              <a:rPr lang="ru-RU" dirty="0"/>
              <a:t>-соответствие нормативной базе (постановление главного врача)</a:t>
            </a:r>
          </a:p>
          <a:p>
            <a:pPr>
              <a:spcBef>
                <a:spcPct val="20000"/>
              </a:spcBef>
            </a:pPr>
            <a:r>
              <a:rPr lang="ru-RU" dirty="0"/>
              <a:t>-Дополнительная сертификация / рекомендация Госсанэпиднадзора</a:t>
            </a:r>
          </a:p>
          <a:p>
            <a:pPr>
              <a:spcBef>
                <a:spcPct val="20000"/>
              </a:spcBef>
            </a:pPr>
            <a:r>
              <a:rPr lang="ru-RU" dirty="0"/>
              <a:t>-у большинства продуктов низкий расход, что существенно влияет на стоимость м2</a:t>
            </a:r>
          </a:p>
          <a:p>
            <a:pPr>
              <a:spcBef>
                <a:spcPct val="20000"/>
              </a:spcBef>
            </a:pPr>
            <a:r>
              <a:rPr lang="ru-RU" dirty="0"/>
              <a:t>-возможность колеровки </a:t>
            </a:r>
            <a:r>
              <a:rPr lang="ru-RU" dirty="0" smtClean="0"/>
              <a:t>в самые смелые оттенки</a:t>
            </a:r>
            <a:endParaRPr lang="ru-RU" dirty="0"/>
          </a:p>
          <a:p>
            <a:pPr>
              <a:spcBef>
                <a:spcPct val="2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38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74810" y="542750"/>
            <a:ext cx="432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 smtClean="0"/>
              <a:t>Фасадные шпатлевки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810" y="1196690"/>
            <a:ext cx="8682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/>
              <a:t>CAPALITH </a:t>
            </a:r>
            <a:r>
              <a:rPr lang="en-US" sz="1400" b="1" cap="all" dirty="0" smtClean="0"/>
              <a:t>FASSADEN-</a:t>
            </a:r>
            <a:r>
              <a:rPr lang="en-US" sz="1400" b="1" cap="all" dirty="0" err="1" smtClean="0"/>
              <a:t>feinSPACHTEL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 p</a:t>
            </a:r>
            <a:r>
              <a:rPr lang="ru-RU" sz="1400" b="1" cap="all" dirty="0" smtClean="0"/>
              <a:t> </a:t>
            </a:r>
            <a:r>
              <a:rPr lang="ru-RU" sz="1400" b="1" cap="all" dirty="0"/>
              <a:t>–  Финишная минеральная </a:t>
            </a:r>
            <a:r>
              <a:rPr lang="ru-RU" sz="1400" b="1" cap="all" dirty="0" smtClean="0"/>
              <a:t>белая</a:t>
            </a:r>
          </a:p>
          <a:p>
            <a:r>
              <a:rPr lang="ru-RU" sz="1400" b="1" cap="all" dirty="0" smtClean="0"/>
              <a:t>Порошковая шпатлевка</a:t>
            </a:r>
            <a:endParaRPr lang="ru-RU" sz="1400" cap="all" dirty="0"/>
          </a:p>
        </p:txBody>
      </p:sp>
      <p:pic>
        <p:nvPicPr>
          <p:cNvPr id="16386" name="Picture 2" descr="http://www.tophouse.ru/images/price/shtukaturki--suhie-stroitelnyie-smesi--kladochnyie-rastvoryi--klei--zatirki--arhitekturnyiy-dekor/-b-caparol--kaparol-b--kraski--rastvoryi--suhie-smesi--shtukaturki/100011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70" y="1844780"/>
            <a:ext cx="1786959" cy="29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580" y="1988800"/>
            <a:ext cx="5637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Свойства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 smtClean="0"/>
              <a:t>- Не сползает</a:t>
            </a:r>
            <a:r>
              <a:rPr lang="ru-RU" sz="1600" dirty="0"/>
              <a:t> </a:t>
            </a:r>
            <a:r>
              <a:rPr lang="ru-RU" sz="1600" dirty="0" smtClean="0"/>
              <a:t>при нанесении толстого слоя</a:t>
            </a:r>
            <a:endParaRPr lang="ru-RU" sz="1600" dirty="0"/>
          </a:p>
          <a:p>
            <a:r>
              <a:rPr lang="ru-RU" sz="1600" dirty="0" smtClean="0"/>
              <a:t>- Высокая </a:t>
            </a:r>
            <a:r>
              <a:rPr lang="ru-RU" sz="1600" dirty="0"/>
              <a:t>адгезия к поверхности подложки.</a:t>
            </a:r>
          </a:p>
          <a:p>
            <a:r>
              <a:rPr lang="ru-RU" sz="1600" dirty="0" smtClean="0"/>
              <a:t>- </a:t>
            </a:r>
            <a:r>
              <a:rPr lang="ru-RU" sz="1600" dirty="0"/>
              <a:t>Максимальная толщина слоя 3-5 мм.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810" y="4941210"/>
            <a:ext cx="2008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расход </a:t>
            </a:r>
            <a:r>
              <a:rPr lang="ru-RU" sz="1600" dirty="0" smtClean="0"/>
              <a:t>1,5 </a:t>
            </a:r>
            <a:r>
              <a:rPr lang="ru-RU" sz="1600" dirty="0"/>
              <a:t>кг на м2</a:t>
            </a:r>
          </a:p>
        </p:txBody>
      </p:sp>
      <p:pic>
        <p:nvPicPr>
          <p:cNvPr id="17410" name="Picture 2" descr="http://www.tophouse.ru/images/price/shtukaturki--suhie-stroitelnyie-smesi--kladochnyie-rastvoryi--klei--zatirki--arhitekturnyiy-dekor/-b-caparol--kaparol-b--kraski--rastvoryi--suhie-smesi--shtukaturki/fasf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24" y="1810090"/>
            <a:ext cx="32956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9" name="Picture 2" descr="3  D System 180-klein 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44900"/>
            <a:ext cx="5365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en-US" sz="2500" smtClean="0"/>
              <a:t>Caparol </a:t>
            </a:r>
            <a:r>
              <a:rPr lang="ru-RU" sz="2500" smtClean="0"/>
              <a:t>в России</a:t>
            </a:r>
            <a:br>
              <a:rPr lang="ru-RU" sz="2500" smtClean="0"/>
            </a:br>
            <a:r>
              <a:rPr lang="ru-RU" sz="2500" smtClean="0"/>
              <a:t>профи - ассортимент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68413"/>
          <a:ext cx="914400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5219700" y="1341438"/>
            <a:ext cx="30797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Система материалов для фасадов</a:t>
            </a:r>
          </a:p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Система материалов для внутренней отделки </a:t>
            </a:r>
          </a:p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Материалы для декоративной отделки фасадов и интерьеров  </a:t>
            </a:r>
          </a:p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Эмали, лаки и лазури</a:t>
            </a:r>
          </a:p>
          <a:p>
            <a:pPr>
              <a:spcBef>
                <a:spcPct val="50000"/>
              </a:spcBef>
              <a:defRPr/>
            </a:pPr>
            <a:endParaRPr lang="ru-RU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732588" y="3284538"/>
            <a:ext cx="2266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Материалы для зашиты и санации ж/б конструкций</a:t>
            </a:r>
            <a:endParaRPr 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Материалы для изготовления наливных полов    (промышленных и декоративных)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5940425" y="5589588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Системы теплоизоляции фасадов («мокрые фасады») 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WDVS</a:t>
            </a:r>
            <a:endParaRPr lang="ru-RU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395288" y="5013325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Материалы для реставрации памятников архитектуры и исторических зданий</a:t>
            </a: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11188" y="2565400"/>
            <a:ext cx="248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  Система компьютерной колеровки материалов</a:t>
            </a:r>
          </a:p>
        </p:txBody>
      </p:sp>
      <p:pic>
        <p:nvPicPr>
          <p:cNvPr id="172056" name="Picture 22" descr="parkhaus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414588"/>
            <a:ext cx="10795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57" name="Picture 23" descr="ColEx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29546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58" name="Picture 24" descr="products_4_93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12088" y="1773238"/>
            <a:ext cx="5762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59" name="Picture 25" descr="products_111_90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1844675"/>
            <a:ext cx="8651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0" name="Picture 26" descr="products_10_3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3275" y="1704975"/>
            <a:ext cx="612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1" name="Picture 27" descr="products_396_8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8175" y="1895475"/>
            <a:ext cx="79216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2" name="Picture 2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42988" y="1844675"/>
            <a:ext cx="792162" cy="59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2063" name="Picture 29" descr="WDVS_Haus_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4976" y="4545013"/>
            <a:ext cx="1081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4" name="Picture 30" descr="%25F1%25F1%25F1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27313" y="1195388"/>
            <a:ext cx="504825" cy="5048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2065" name="Picture 3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72450" y="1125538"/>
            <a:ext cx="504825" cy="49371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72066" name="Picture 32" descr="imagesCAWPL6K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19250" y="1196975"/>
            <a:ext cx="504825" cy="504825"/>
          </a:xfrm>
          <a:prstGeom prst="rect">
            <a:avLst/>
          </a:prstGeom>
          <a:noFill/>
          <a:ln w="1905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72067" name="Picture 3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47813" y="5589588"/>
            <a:ext cx="8636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2068" name="Picture 3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3269" y="5516562"/>
            <a:ext cx="685800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2069" name="Picture 6" descr="mashina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95288" y="3467100"/>
            <a:ext cx="11350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5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</a:t>
            </a:r>
            <a:r>
              <a:rPr lang="ru-RU" sz="2000" b="1" dirty="0" smtClean="0"/>
              <a:t>Фасадные краски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1800" b="1" dirty="0" smtClean="0"/>
          </a:p>
        </p:txBody>
      </p:sp>
      <p:pic>
        <p:nvPicPr>
          <p:cNvPr id="11269" name="Picture 5" descr="Kub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6481763"/>
            <a:ext cx="41052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Kub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481763"/>
            <a:ext cx="41052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4982" y="1628750"/>
            <a:ext cx="4907167" cy="180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700" dirty="0" smtClean="0"/>
              <a:t>Виды фасадных красок:</a:t>
            </a:r>
          </a:p>
          <a:p>
            <a:pPr>
              <a:lnSpc>
                <a:spcPct val="105000"/>
              </a:lnSpc>
            </a:pPr>
            <a:endParaRPr lang="ru-RU" sz="1700" dirty="0"/>
          </a:p>
          <a:p>
            <a:pPr marL="285750" indent="-285750">
              <a:lnSpc>
                <a:spcPct val="105000"/>
              </a:lnSpc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Акриловые</a:t>
            </a:r>
          </a:p>
          <a:p>
            <a:pPr marL="285750" indent="-285750">
              <a:lnSpc>
                <a:spcPct val="105000"/>
              </a:lnSpc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Силиконовые</a:t>
            </a:r>
          </a:p>
          <a:p>
            <a:pPr marL="285750" indent="-285750">
              <a:lnSpc>
                <a:spcPct val="105000"/>
              </a:lnSpc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Минеральные (силикатные)</a:t>
            </a:r>
          </a:p>
        </p:txBody>
      </p:sp>
    </p:spTree>
    <p:extLst>
      <p:ext uri="{BB962C8B-B14F-4D97-AF65-F5344CB8AC3E}">
        <p14:creationId xmlns:p14="http://schemas.microsoft.com/office/powerpoint/2010/main" val="13437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74810" y="542750"/>
            <a:ext cx="6933570" cy="39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 smtClean="0"/>
              <a:t>Акриловые фасадные краски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810" y="1196690"/>
            <a:ext cx="8682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err="1"/>
              <a:t>AcrylFassadenfarbe</a:t>
            </a:r>
            <a:r>
              <a:rPr lang="ru-RU" sz="1400" b="1" cap="all" dirty="0" smtClean="0"/>
              <a:t>–  </a:t>
            </a:r>
            <a:r>
              <a:rPr lang="ru-RU" sz="1400" dirty="0"/>
              <a:t>Для нанесения белых и цветных атмосферостойких фасадных покрытий </a:t>
            </a:r>
            <a:endParaRPr lang="ru-RU" sz="14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580" y="1988800"/>
            <a:ext cx="5637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Свойства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Экологичная</a:t>
            </a:r>
            <a:endParaRPr lang="ru-RU" sz="1600" dirty="0"/>
          </a:p>
          <a:p>
            <a:r>
              <a:rPr lang="ru-RU" sz="1600" dirty="0" smtClean="0"/>
              <a:t>- Проста </a:t>
            </a:r>
            <a:r>
              <a:rPr lang="ru-RU" sz="1600" dirty="0"/>
              <a:t>в применении</a:t>
            </a:r>
          </a:p>
          <a:p>
            <a:r>
              <a:rPr lang="ru-RU" sz="1600" dirty="0" smtClean="0"/>
              <a:t>- Атмосферостойкая</a:t>
            </a:r>
            <a:endParaRPr lang="ru-RU" sz="1600" dirty="0"/>
          </a:p>
          <a:p>
            <a:r>
              <a:rPr lang="ru-RU" sz="1600" dirty="0" smtClean="0"/>
              <a:t>- Высокая </a:t>
            </a:r>
            <a:r>
              <a:rPr lang="ru-RU" sz="1600" dirty="0" err="1" smtClean="0"/>
              <a:t>паропроницаемость</a:t>
            </a:r>
            <a:endParaRPr lang="ru-RU" sz="1600" dirty="0"/>
          </a:p>
          <a:p>
            <a:r>
              <a:rPr lang="ru-RU" sz="1600" dirty="0" smtClean="0"/>
              <a:t>- Хорошая </a:t>
            </a:r>
            <a:r>
              <a:rPr lang="ru-RU" sz="1600" dirty="0" err="1" smtClean="0"/>
              <a:t>укрывистость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6185" y="4005080"/>
            <a:ext cx="2094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расход</a:t>
            </a:r>
            <a:r>
              <a:rPr lang="ru-RU" sz="1600" dirty="0"/>
              <a:t> </a:t>
            </a:r>
            <a:r>
              <a:rPr lang="ru-RU" sz="1600" dirty="0" smtClean="0"/>
              <a:t>-150 г </a:t>
            </a:r>
            <a:r>
              <a:rPr lang="ru-RU" sz="1600" dirty="0"/>
              <a:t>на м2</a:t>
            </a:r>
          </a:p>
        </p:txBody>
      </p:sp>
      <p:pic>
        <p:nvPicPr>
          <p:cNvPr id="20482" name="Picture 2" descr="http://www.tophouse.ru/images/price/shtukaturki--suhie-stroitelnyie-smesi--kladochnyie-rastvoryi--klei--zatirki--arhitekturnyiy-dekor/-b-caparol--kaparol-b--kraski--rastvoryi--suhie-smesi--shtukaturki/lacu000060-exl-acrylfassadenfarbe-10-l-xr-28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41" y="2147599"/>
            <a:ext cx="3062289" cy="22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9000" y="486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Колеруется: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</a:t>
            </a:r>
            <a:r>
              <a:rPr lang="ru-RU" sz="1200" dirty="0">
                <a:latin typeface="VAGRounded BT" pitchFamily="34" charset="0"/>
              </a:rPr>
              <a:t>1 – светлые оттенки</a:t>
            </a:r>
          </a:p>
          <a:p>
            <a:pPr marL="0" indent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 smtClean="0">
                <a:latin typeface="VAGRounded BT" pitchFamily="34" charset="0"/>
              </a:rPr>
              <a:t>База </a:t>
            </a:r>
            <a:r>
              <a:rPr lang="ru-RU" sz="1200" dirty="0">
                <a:latin typeface="VAGRounded BT" pitchFamily="34" charset="0"/>
              </a:rPr>
              <a:t>3 – Темные тона</a:t>
            </a:r>
            <a:endParaRPr lang="de-DE" sz="1200" dirty="0">
              <a:latin typeface="VAGRounded B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480" y="5877340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</p:spTree>
    <p:extLst>
      <p:ext uri="{BB962C8B-B14F-4D97-AF65-F5344CB8AC3E}">
        <p14:creationId xmlns:p14="http://schemas.microsoft.com/office/powerpoint/2010/main" val="42775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476590"/>
            <a:ext cx="5905500" cy="309562"/>
          </a:xfrm>
        </p:spPr>
        <p:txBody>
          <a:bodyPr/>
          <a:lstStyle/>
          <a:p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Силакриловая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фасадная краска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00" y="980660"/>
            <a:ext cx="849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Muresko</a:t>
            </a:r>
            <a:r>
              <a:rPr lang="en-US" sz="1600" b="1" dirty="0" smtClean="0"/>
              <a:t>-Premium</a:t>
            </a:r>
            <a:r>
              <a:rPr lang="en-US" sz="1600" dirty="0" smtClean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Высококачественная фасадная краска на основе </a:t>
            </a:r>
            <a:r>
              <a:rPr lang="ru-RU" sz="1600" dirty="0" err="1" smtClean="0"/>
              <a:t>SilaCryl</a:t>
            </a:r>
            <a:r>
              <a:rPr lang="ru-RU" sz="1600" dirty="0" smtClean="0"/>
              <a:t> (силикон +акрил), очень </a:t>
            </a:r>
            <a:r>
              <a:rPr lang="ru-RU" sz="1600" dirty="0"/>
              <a:t>хорошие водоотталкивающие свойства</a:t>
            </a:r>
            <a:r>
              <a:rPr lang="ru-RU" sz="1600" dirty="0" smtClean="0"/>
              <a:t>. </a:t>
            </a:r>
            <a:r>
              <a:rPr lang="ru-RU" sz="1600" u="sng" dirty="0" smtClean="0"/>
              <a:t>Защита фасада от плесени и грибка!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410" y="191679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Свойства</a:t>
            </a:r>
          </a:p>
          <a:p>
            <a:r>
              <a:rPr lang="ru-RU" sz="1600" dirty="0" smtClean="0"/>
              <a:t>- разбавляется </a:t>
            </a:r>
            <a:r>
              <a:rPr lang="ru-RU" sz="1600" dirty="0"/>
              <a:t>водой, </a:t>
            </a:r>
            <a:r>
              <a:rPr lang="ru-RU" sz="1600" dirty="0" err="1"/>
              <a:t>экологичная</a:t>
            </a:r>
            <a:endParaRPr lang="ru-RU" sz="1600" dirty="0"/>
          </a:p>
          <a:p>
            <a:r>
              <a:rPr lang="ru-RU" sz="1600" dirty="0" smtClean="0"/>
              <a:t>- со </a:t>
            </a:r>
            <a:r>
              <a:rPr lang="ru-RU" sz="1600" dirty="0"/>
              <a:t>слабым запахом</a:t>
            </a:r>
          </a:p>
          <a:p>
            <a:r>
              <a:rPr lang="ru-RU" sz="1600" dirty="0" smtClean="0"/>
              <a:t>- устойчива </a:t>
            </a:r>
            <a:r>
              <a:rPr lang="ru-RU" sz="1600" dirty="0"/>
              <a:t>к атмосферным воздействиям</a:t>
            </a:r>
          </a:p>
          <a:p>
            <a:r>
              <a:rPr lang="ru-RU" sz="1600" dirty="0" smtClean="0"/>
              <a:t>- водоотталкивающая устойчива </a:t>
            </a:r>
            <a:r>
              <a:rPr lang="ru-RU" sz="1600" dirty="0"/>
              <a:t>к воздействию щелочей, поэтому не омыляется</a:t>
            </a:r>
          </a:p>
          <a:p>
            <a:r>
              <a:rPr lang="ru-RU" sz="1600" dirty="0" smtClean="0"/>
              <a:t>- проста </a:t>
            </a:r>
            <a:r>
              <a:rPr lang="ru-RU" sz="1600" dirty="0"/>
              <a:t>в применении</a:t>
            </a:r>
          </a:p>
          <a:p>
            <a:r>
              <a:rPr lang="ru-RU" sz="1600" dirty="0" smtClean="0"/>
              <a:t>- превосходно </a:t>
            </a:r>
            <a:r>
              <a:rPr lang="ru-RU" sz="1600" dirty="0"/>
              <a:t>покрывает округлые края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Muresko-Premium</a:t>
            </a:r>
            <a:r>
              <a:rPr lang="ru-RU" sz="1600" dirty="0" smtClean="0"/>
              <a:t> </a:t>
            </a:r>
            <a:r>
              <a:rPr lang="ru-RU" sz="1600" dirty="0"/>
              <a:t>защищает фасад от водорослевого и грибкового налета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410" y="50852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Расход</a:t>
            </a:r>
          </a:p>
          <a:p>
            <a:r>
              <a:rPr lang="ru-RU" sz="1400" dirty="0"/>
              <a:t>Ок. </a:t>
            </a:r>
            <a:r>
              <a:rPr lang="ru-RU" sz="1400" dirty="0" smtClean="0"/>
              <a:t>200 </a:t>
            </a:r>
            <a:r>
              <a:rPr lang="ru-RU" sz="1400" dirty="0"/>
              <a:t>мл/м</a:t>
            </a:r>
            <a:r>
              <a:rPr lang="ru-RU" sz="1400" baseline="30000" dirty="0"/>
              <a:t>2</a:t>
            </a:r>
            <a:r>
              <a:rPr lang="ru-RU" sz="1400" dirty="0"/>
              <a:t> на 1 слой на гладком основании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87690" y="48851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solidFill>
                  <a:prstClr val="black"/>
                </a:solidFill>
                <a:latin typeface="VAGRounded BT" pitchFamily="34" charset="0"/>
              </a:rPr>
              <a:t>Колеруется:</a:t>
            </a:r>
          </a:p>
          <a:p>
            <a:pPr lvl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solidFill>
                  <a:prstClr val="black"/>
                </a:solidFill>
                <a:latin typeface="VAGRounded BT" pitchFamily="34" charset="0"/>
              </a:rPr>
              <a:t>База 1 – светлые оттенки</a:t>
            </a:r>
          </a:p>
          <a:p>
            <a:pPr lvl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solidFill>
                  <a:prstClr val="black"/>
                </a:solidFill>
                <a:latin typeface="VAGRounded BT" pitchFamily="34" charset="0"/>
              </a:rPr>
              <a:t>База 3 – Темные тона</a:t>
            </a:r>
            <a:endParaRPr lang="de-DE" sz="1200" dirty="0">
              <a:solidFill>
                <a:prstClr val="black"/>
              </a:solidFill>
              <a:latin typeface="VAGRounded B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20" y="162437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3554" name="Picture 2" descr="http://www.tophouse.ru/images/price/shtukaturki--suhie-stroitelnyie-smesi--kladochnyie-rastvoryi--klei--zatirki--arhitekturnyiy-dekor/-b-caparol--kaparol-b--kraski--rastvoryi--suhie-smesi--shtukaturki/lacu000114-exl-muresko-premium-10-l-xrpu-28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2443994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8100" y="5768433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</p:spTree>
    <p:extLst>
      <p:ext uri="{BB962C8B-B14F-4D97-AF65-F5344CB8AC3E}">
        <p14:creationId xmlns:p14="http://schemas.microsoft.com/office/powerpoint/2010/main" val="36013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B7D631-938C-4546-B7A7-0DC5AED9E1EC}" type="datetime1">
              <a:rPr lang="de-DE" smtClean="0"/>
              <a:pPr>
                <a:defRPr/>
              </a:pPr>
              <a:t>17.01.2017</a:t>
            </a:fld>
            <a:endParaRPr lang="de-DE" dirty="0"/>
          </a:p>
        </p:txBody>
      </p:sp>
      <p:pic>
        <p:nvPicPr>
          <p:cNvPr id="24578" name="Picture 2" descr="http://www.tophouse.ru/images/price/shtukaturki--suhie-stroitelnyie-smesi--kladochnyie-rastvoryi--klei--zatirki--arhitekturnyiy-dekor/-b-caparol--kaparol-b--kraski--rastvoryi--suhie-smesi--shtukaturki/lacu000124-exl-sylitol-finish-10-l-xpu-28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2293299"/>
            <a:ext cx="2808390" cy="20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410" y="207120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Свойства:</a:t>
            </a:r>
          </a:p>
          <a:p>
            <a:r>
              <a:rPr lang="ru-RU" sz="1600" dirty="0" smtClean="0"/>
              <a:t>- атмосферостойкий</a:t>
            </a:r>
            <a:endParaRPr lang="ru-RU" sz="1600" dirty="0"/>
          </a:p>
          <a:p>
            <a:r>
              <a:rPr lang="ru-RU" sz="1600" dirty="0" smtClean="0"/>
              <a:t>- сорбционная </a:t>
            </a:r>
            <a:r>
              <a:rPr lang="ru-RU" sz="1600" dirty="0"/>
              <a:t>способность</a:t>
            </a:r>
          </a:p>
          <a:p>
            <a:r>
              <a:rPr lang="ru-RU" sz="1600" dirty="0" smtClean="0"/>
              <a:t>- пропускает </a:t>
            </a:r>
            <a:r>
              <a:rPr lang="ru-RU" sz="1600" dirty="0"/>
              <a:t>СО2</a:t>
            </a:r>
          </a:p>
          <a:p>
            <a:r>
              <a:rPr lang="ru-RU" sz="1600" dirty="0" smtClean="0"/>
              <a:t>- двойное </a:t>
            </a:r>
            <a:r>
              <a:rPr lang="ru-RU" sz="1600" dirty="0" err="1"/>
              <a:t>окремнение</a:t>
            </a:r>
            <a:r>
              <a:rPr lang="ru-RU" sz="1600" dirty="0"/>
              <a:t> – усилен кварцем</a:t>
            </a:r>
          </a:p>
          <a:p>
            <a:r>
              <a:rPr lang="ru-RU" sz="1600" dirty="0" smtClean="0"/>
              <a:t>- хорошая </a:t>
            </a:r>
            <a:r>
              <a:rPr lang="ru-RU" sz="1600" dirty="0"/>
              <a:t>адгезия за счет </a:t>
            </a:r>
            <a:r>
              <a:rPr lang="ru-RU" sz="1600" dirty="0" err="1"/>
              <a:t>окремнения</a:t>
            </a:r>
            <a:r>
              <a:rPr lang="ru-RU" sz="1600" dirty="0"/>
              <a:t> с минеральными подложками</a:t>
            </a:r>
          </a:p>
          <a:p>
            <a:r>
              <a:rPr lang="ru-RU" sz="1600" dirty="0" smtClean="0"/>
              <a:t>- простота </a:t>
            </a:r>
            <a:r>
              <a:rPr lang="ru-RU" sz="1600" dirty="0"/>
              <a:t>в применении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6170" y="50852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solidFill>
                  <a:prstClr val="black"/>
                </a:solidFill>
                <a:latin typeface="VAGRounded BT" pitchFamily="34" charset="0"/>
              </a:rPr>
              <a:t>Колеруется:</a:t>
            </a:r>
          </a:p>
          <a:p>
            <a:pPr lvl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dirty="0">
                <a:solidFill>
                  <a:prstClr val="black"/>
                </a:solidFill>
                <a:latin typeface="VAGRounded BT" pitchFamily="34" charset="0"/>
              </a:rPr>
              <a:t>База 1 – светлые оттенки</a:t>
            </a:r>
          </a:p>
          <a:p>
            <a:pPr lvl="0" eaLnBrk="0" hangingPunct="0">
              <a:lnSpc>
                <a:spcPct val="150000"/>
              </a:lnSpc>
              <a:buClr>
                <a:srgbClr val="000099"/>
              </a:buClr>
            </a:pPr>
            <a:r>
              <a:rPr lang="ru-RU" sz="1200" u="sng" dirty="0">
                <a:solidFill>
                  <a:prstClr val="black"/>
                </a:solidFill>
                <a:latin typeface="VAGRounded BT" pitchFamily="34" charset="0"/>
              </a:rPr>
              <a:t>База 3 – Темные тона</a:t>
            </a:r>
            <a:endParaRPr lang="de-DE" sz="1200" u="sng" dirty="0">
              <a:solidFill>
                <a:prstClr val="black"/>
              </a:solidFill>
              <a:latin typeface="VAGRounded B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660" y="980660"/>
            <a:ext cx="6740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Sylitol</a:t>
            </a:r>
            <a:r>
              <a:rPr lang="en-US" b="1" dirty="0" smtClean="0"/>
              <a:t>-Finish</a:t>
            </a:r>
            <a:r>
              <a:rPr lang="ru-RU" b="1" dirty="0" smtClean="0"/>
              <a:t> – </a:t>
            </a:r>
            <a:r>
              <a:rPr lang="ru-RU" dirty="0" smtClean="0"/>
              <a:t>дисперсионно- силикатная краска на основе </a:t>
            </a:r>
          </a:p>
          <a:p>
            <a:r>
              <a:rPr lang="ru-RU" dirty="0" smtClean="0"/>
              <a:t>жидкого калиевого стекла.</a:t>
            </a:r>
            <a:endParaRPr lang="ru-RU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400" y="476590"/>
            <a:ext cx="5905500" cy="3095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Силикатные фасадные краски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410" y="50852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Расход</a:t>
            </a:r>
          </a:p>
          <a:p>
            <a:r>
              <a:rPr lang="ru-RU" sz="1400" dirty="0"/>
              <a:t>Ок. </a:t>
            </a:r>
            <a:r>
              <a:rPr lang="ru-RU" sz="1400" dirty="0" smtClean="0"/>
              <a:t>150 мл/м</a:t>
            </a:r>
            <a:r>
              <a:rPr lang="ru-RU" sz="1400" baseline="30000" dirty="0" smtClean="0"/>
              <a:t>2</a:t>
            </a:r>
            <a:r>
              <a:rPr lang="ru-RU" sz="1400" dirty="0"/>
              <a:t> на 1 слой на гладком основании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430" y="5823894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НАЛИЧИЕ НА СКЛАДЕ!</a:t>
            </a:r>
          </a:p>
        </p:txBody>
      </p:sp>
    </p:spTree>
    <p:extLst>
      <p:ext uri="{BB962C8B-B14F-4D97-AF65-F5344CB8AC3E}">
        <p14:creationId xmlns:p14="http://schemas.microsoft.com/office/powerpoint/2010/main" val="31381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900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Состав Теплоизоляционной Композиционной Системы (ТИКС)</a:t>
            </a:r>
          </a:p>
        </p:txBody>
      </p:sp>
      <p:sp>
        <p:nvSpPr>
          <p:cNvPr id="184322" name="Rectangle 3"/>
          <p:cNvSpPr>
            <a:spLocks noChangeArrowheads="1"/>
          </p:cNvSpPr>
          <p:nvPr/>
        </p:nvSpPr>
        <p:spPr bwMode="auto">
          <a:xfrm>
            <a:off x="0" y="1157288"/>
            <a:ext cx="6284913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622300" indent="-423863" defTabSz="762000" eaLnBrk="0" hangingPunct="0">
              <a:buFontTx/>
              <a:buChar char="•"/>
            </a:pPr>
            <a:r>
              <a:rPr lang="ru-RU" b="1" dirty="0"/>
              <a:t>(1) Клеевой слой</a:t>
            </a:r>
          </a:p>
          <a:p>
            <a:pPr marL="622300" indent="-423863" defTabSz="762000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/>
              <a:t>(2) Теплоизоляционный слой</a:t>
            </a:r>
          </a:p>
          <a:p>
            <a:pPr marL="622300" indent="-423863" defTabSz="762000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/>
              <a:t>(5) </a:t>
            </a:r>
            <a:r>
              <a:rPr lang="ru-RU" b="1" dirty="0" err="1"/>
              <a:t>Дюбельное</a:t>
            </a:r>
            <a:r>
              <a:rPr lang="ru-RU" b="1" dirty="0"/>
              <a:t> крепление</a:t>
            </a:r>
          </a:p>
          <a:p>
            <a:pPr marL="622300" indent="-423863" defTabSz="762000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/>
              <a:t>(</a:t>
            </a:r>
            <a:r>
              <a:rPr lang="ru-RU" b="1" dirty="0" smtClean="0"/>
              <a:t>3) </a:t>
            </a:r>
            <a:r>
              <a:rPr lang="ru-RU" b="1" dirty="0"/>
              <a:t>Базовый штукатурный </a:t>
            </a:r>
            <a:r>
              <a:rPr lang="ru-RU" b="1" dirty="0" smtClean="0"/>
              <a:t>слой</a:t>
            </a:r>
          </a:p>
          <a:p>
            <a:pPr marL="622300" indent="-423863" defTabSz="762000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 smtClean="0"/>
              <a:t>(4)Армирующая сетка</a:t>
            </a:r>
            <a:endParaRPr lang="ru-RU" b="1" dirty="0"/>
          </a:p>
          <a:p>
            <a:pPr marL="622300" indent="-423863" defTabSz="762000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/>
              <a:t>(6) Д</a:t>
            </a:r>
            <a:r>
              <a:rPr lang="de-DE" b="1" dirty="0" err="1"/>
              <a:t>екоративное</a:t>
            </a:r>
            <a:r>
              <a:rPr lang="de-DE" b="1" dirty="0"/>
              <a:t> </a:t>
            </a:r>
            <a:r>
              <a:rPr lang="ru-RU" b="1" dirty="0"/>
              <a:t>финишное </a:t>
            </a:r>
            <a:r>
              <a:rPr lang="de-DE" b="1" dirty="0" err="1"/>
              <a:t>покрытие</a:t>
            </a:r>
            <a:endParaRPr lang="de-DE" b="1" dirty="0"/>
          </a:p>
        </p:txBody>
      </p:sp>
      <p:pic>
        <p:nvPicPr>
          <p:cNvPr id="184323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70" y="2830512"/>
            <a:ext cx="38735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12257"/>
            <a:ext cx="4189412" cy="324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8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Клеевой слой</a:t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89442" name="Text Box 3"/>
          <p:cNvSpPr txBox="1">
            <a:spLocks noChangeArrowheads="1"/>
          </p:cNvSpPr>
          <p:nvPr/>
        </p:nvSpPr>
        <p:spPr bwMode="auto">
          <a:xfrm>
            <a:off x="250825" y="1282701"/>
            <a:ext cx="875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Универсальные </a:t>
            </a:r>
            <a:r>
              <a:rPr lang="ru-RU" sz="2400" b="1" dirty="0"/>
              <a:t>Массы </a:t>
            </a:r>
            <a:r>
              <a:rPr lang="en-US" sz="2400" b="1" dirty="0" err="1"/>
              <a:t>Capatect</a:t>
            </a:r>
            <a:r>
              <a:rPr lang="en-US" sz="2400" b="1" dirty="0"/>
              <a:t> </a:t>
            </a:r>
            <a:r>
              <a:rPr lang="ru-RU" sz="2400" b="1" dirty="0"/>
              <a:t>190</a:t>
            </a:r>
            <a:r>
              <a:rPr lang="en-US" sz="2400" b="1" dirty="0"/>
              <a:t>;</a:t>
            </a:r>
            <a:r>
              <a:rPr lang="ru-RU" sz="2400" b="1" dirty="0"/>
              <a:t> </a:t>
            </a:r>
            <a:r>
              <a:rPr lang="en-US" sz="2400" b="1" dirty="0" err="1"/>
              <a:t>Capatect</a:t>
            </a:r>
            <a:r>
              <a:rPr lang="en-US" sz="2400" b="1" dirty="0"/>
              <a:t> </a:t>
            </a:r>
            <a:r>
              <a:rPr lang="ru-RU" sz="2400" b="1" dirty="0"/>
              <a:t>18</a:t>
            </a:r>
            <a:r>
              <a:rPr lang="en-US" sz="2400" b="1" dirty="0" smtClean="0"/>
              <a:t>6</a:t>
            </a:r>
            <a:endParaRPr lang="ru-RU" sz="2400" b="1" dirty="0"/>
          </a:p>
        </p:txBody>
      </p:sp>
      <p:graphicFrame>
        <p:nvGraphicFramePr>
          <p:cNvPr id="53252" name="Group 4"/>
          <p:cNvGraphicFramePr>
            <a:graphicFrameLocks noGrp="1"/>
          </p:cNvGraphicFramePr>
          <p:nvPr>
            <p:ph idx="4294967295"/>
          </p:nvPr>
        </p:nvGraphicFramePr>
        <p:xfrm>
          <a:off x="1858963" y="2211388"/>
          <a:ext cx="5418137" cy="1098551"/>
        </p:xfrm>
        <a:graphic>
          <a:graphicData uri="http://schemas.openxmlformats.org/drawingml/2006/table">
            <a:tbl>
              <a:tblPr/>
              <a:tblGrid>
                <a:gridCol w="952500"/>
                <a:gridCol w="822325"/>
                <a:gridCol w="933450"/>
                <a:gridCol w="817562"/>
                <a:gridCol w="958850"/>
                <a:gridCol w="93345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фасовка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Утеплитель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кг/кв.м.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отверждения,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Минеральный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кг.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минеральные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РФ, Малино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66" name="Text Box 27"/>
          <p:cNvSpPr txBox="1">
            <a:spLocks noChangeArrowheads="1"/>
          </p:cNvSpPr>
          <p:nvPr/>
        </p:nvSpPr>
        <p:spPr bwMode="auto">
          <a:xfrm>
            <a:off x="681038" y="3813175"/>
            <a:ext cx="42767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Универсальная </a:t>
            </a:r>
            <a:r>
              <a:rPr lang="ru-RU" sz="1600" dirty="0"/>
              <a:t>смесь </a:t>
            </a:r>
            <a:r>
              <a:rPr lang="ru-RU" sz="1600" dirty="0" smtClean="0"/>
              <a:t>подходит для </a:t>
            </a:r>
            <a:r>
              <a:rPr lang="ru-RU" sz="1600" dirty="0"/>
              <a:t>приклейки любых видов утеплителя к большинству строительных минеральных материалов. Обладает ускоренным временем отверждения, позволяет проводить </a:t>
            </a:r>
            <a:r>
              <a:rPr lang="ru-RU" sz="1600" dirty="0" err="1"/>
              <a:t>дюбелирование</a:t>
            </a:r>
            <a:r>
              <a:rPr lang="ru-RU" sz="1600" dirty="0"/>
              <a:t> спустя 24-48 часов после приклеивания.</a:t>
            </a:r>
          </a:p>
        </p:txBody>
      </p:sp>
      <p:pic>
        <p:nvPicPr>
          <p:cNvPr id="189468" name="Picture 29" descr="http://go2.imgsmail.ru/imgpreview?key=http%3A//prokraski.su/assets/images/products/800/5e88d93c35ada8023b01aef33d3f0df0.jpg&amp;mb=imgdb_preview_1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30" y="3607919"/>
            <a:ext cx="1368190" cy="259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69" name="Picture 30" descr="http://go4.imgsmail.ru/imgpreview?key=http%3A//ibud.ua/uploads/mce/Fasadservis/Capatect_08.JPG&amp;mb=imgdb_preview_1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441" y="3555752"/>
            <a:ext cx="1219410" cy="25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9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/>
          </p:cNvSpPr>
          <p:nvPr>
            <p:ph type="title" idx="4294967295"/>
          </p:nvPr>
        </p:nvSpPr>
        <p:spPr>
          <a:xfrm>
            <a:off x="287338" y="290513"/>
            <a:ext cx="5905500" cy="223837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Армирующий слой</a:t>
            </a:r>
          </a:p>
        </p:txBody>
      </p:sp>
      <p:sp>
        <p:nvSpPr>
          <p:cNvPr id="198658" name="Text Box 3"/>
          <p:cNvSpPr txBox="1">
            <a:spLocks noChangeArrowheads="1"/>
          </p:cNvSpPr>
          <p:nvPr/>
        </p:nvSpPr>
        <p:spPr bwMode="auto">
          <a:xfrm>
            <a:off x="227013" y="1109663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Масса </a:t>
            </a:r>
            <a:r>
              <a:rPr lang="en-US" sz="2400" b="1"/>
              <a:t>Capatect </a:t>
            </a:r>
            <a:r>
              <a:rPr lang="ru-RU" sz="2400" b="1"/>
              <a:t>190</a:t>
            </a:r>
            <a:r>
              <a:rPr lang="en-US" sz="2400" b="1"/>
              <a:t>;</a:t>
            </a:r>
            <a:r>
              <a:rPr lang="ru-RU" sz="2400" b="1"/>
              <a:t> </a:t>
            </a:r>
            <a:r>
              <a:rPr lang="en-US" sz="2400" b="1"/>
              <a:t>Capatect </a:t>
            </a:r>
            <a:r>
              <a:rPr lang="ru-RU" sz="2400" b="1"/>
              <a:t>186</a:t>
            </a:r>
          </a:p>
        </p:txBody>
      </p:sp>
      <p:graphicFrame>
        <p:nvGraphicFramePr>
          <p:cNvPr id="65540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6394760"/>
              </p:ext>
            </p:extLst>
          </p:nvPr>
        </p:nvGraphicFramePr>
        <p:xfrm>
          <a:off x="517526" y="1844780"/>
          <a:ext cx="5418138" cy="1463040"/>
        </p:xfrm>
        <a:graphic>
          <a:graphicData uri="http://schemas.openxmlformats.org/drawingml/2006/table">
            <a:tbl>
              <a:tblPr/>
              <a:tblGrid>
                <a:gridCol w="1030054"/>
                <a:gridCol w="936130"/>
                <a:gridCol w="864120"/>
                <a:gridCol w="695534"/>
                <a:gridCol w="958850"/>
                <a:gridCol w="93345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фасовка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Утеплитель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кг/кв.м.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отверждения,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Минеральный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кг.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Минплита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пенополистирол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минеральные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(3-4мм)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РФ, Малино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82" name="Text Box 27"/>
          <p:cNvSpPr txBox="1">
            <a:spLocks noChangeArrowheads="1"/>
          </p:cNvSpPr>
          <p:nvPr/>
        </p:nvSpPr>
        <p:spPr bwMode="auto">
          <a:xfrm>
            <a:off x="554038" y="3622675"/>
            <a:ext cx="42767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Универсальные клеяще-шпатлёвочные массы с крупным наполнителем и повышенной гидрофобностью поверхности. Обладают высокой адгезией к большинству минеральных оснований (кирпич, бетон, пенобетон). Могут применяться в качестве армирующей массы так же при ремонте ТИКС и санации фасадов.</a:t>
            </a:r>
          </a:p>
        </p:txBody>
      </p:sp>
      <p:pic>
        <p:nvPicPr>
          <p:cNvPr id="198683" name="Picture 28" descr="http://go4.imgsmail.ru/imgpreview?key=http%3A//ibud.ua/uploads/mce/Fasadservis/Capatect_08.JPG&amp;mb=imgdb_preview_1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3030538"/>
            <a:ext cx="9810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84" name="Text Box 29"/>
          <p:cNvSpPr txBox="1">
            <a:spLocks noChangeArrowheads="1"/>
          </p:cNvSpPr>
          <p:nvPr/>
        </p:nvSpPr>
        <p:spPr bwMode="auto">
          <a:xfrm>
            <a:off x="7489825" y="5230813"/>
            <a:ext cx="145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Klebe – und Spachtel masse CT 190</a:t>
            </a:r>
            <a:endParaRPr lang="ru-RU"/>
          </a:p>
        </p:txBody>
      </p:sp>
      <p:pic>
        <p:nvPicPr>
          <p:cNvPr id="198685" name="Picture 30" descr="http://go2.imgsmail.ru/imgpreview?key=http%3A//prokraski.su/assets/images/products/800/5e88d93c35ada8023b01aef33d3f0df0.jpg&amp;mb=imgdb_preview_11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210" y="3032125"/>
            <a:ext cx="10826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86" name="Rectangle 31"/>
          <p:cNvSpPr>
            <a:spLocks noChangeArrowheads="1"/>
          </p:cNvSpPr>
          <p:nvPr/>
        </p:nvSpPr>
        <p:spPr bwMode="auto">
          <a:xfrm>
            <a:off x="5668963" y="5341938"/>
            <a:ext cx="1590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Klebe</a:t>
            </a:r>
            <a:r>
              <a:rPr lang="en-US" dirty="0"/>
              <a:t> – und </a:t>
            </a:r>
            <a:r>
              <a:rPr lang="en-US" dirty="0" err="1"/>
              <a:t>Armirueng</a:t>
            </a:r>
            <a:r>
              <a:rPr lang="en-US" dirty="0"/>
              <a:t> masse CT 1</a:t>
            </a:r>
            <a:r>
              <a:rPr lang="ru-RU" dirty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9409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Финишный слой</a:t>
            </a:r>
          </a:p>
        </p:txBody>
      </p:sp>
      <p:sp>
        <p:nvSpPr>
          <p:cNvPr id="229378" name="Text Box 3"/>
          <p:cNvSpPr txBox="1">
            <a:spLocks noChangeArrowheads="1"/>
          </p:cNvSpPr>
          <p:nvPr/>
        </p:nvSpPr>
        <p:spPr bwMode="auto">
          <a:xfrm>
            <a:off x="227013" y="1109663"/>
            <a:ext cx="603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</a:t>
            </a:r>
          </a:p>
        </p:txBody>
      </p:sp>
      <p:sp>
        <p:nvSpPr>
          <p:cNvPr id="229379" name="Text Box 4"/>
          <p:cNvSpPr txBox="1">
            <a:spLocks noChangeArrowheads="1"/>
          </p:cNvSpPr>
          <p:nvPr/>
        </p:nvSpPr>
        <p:spPr bwMode="auto">
          <a:xfrm>
            <a:off x="311150" y="1843088"/>
            <a:ext cx="38544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dirty="0"/>
              <a:t>Оформление декоративной штукатуркой (различная фактура и зернистость), в том числе тёмных тонов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dirty="0"/>
              <a:t>Клинкерная плитка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dirty="0"/>
              <a:t>Облегчённые плитки </a:t>
            </a:r>
            <a:r>
              <a:rPr lang="en-US" sz="1600" dirty="0" err="1"/>
              <a:t>Meldorfer</a:t>
            </a:r>
            <a:endParaRPr lang="en-US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dirty="0"/>
              <a:t>Многоцветные штукатурки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dirty="0"/>
              <a:t>Фрагментарное выделение гладких участков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dirty="0"/>
              <a:t>Русты</a:t>
            </a:r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pic>
        <p:nvPicPr>
          <p:cNvPr id="229380" name="Picture 5" descr="Cerather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350" y="3452813"/>
            <a:ext cx="1771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1" name="Picture 6" descr="Ceratherm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738" y="1508125"/>
            <a:ext cx="9032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1770063"/>
            <a:ext cx="2171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3913" y="2128838"/>
            <a:ext cx="2181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8738" y="2490788"/>
            <a:ext cx="2171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5" name="Picture 10" descr="структура reib25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3288" y="4032250"/>
            <a:ext cx="25860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6" name="Picture 11" descr="структура ru25ke"/>
          <p:cNvPicPr>
            <a:picLocks noChangeAspect="1" noChangeArrowheads="1"/>
          </p:cNvPicPr>
          <p:nvPr/>
        </p:nvPicPr>
        <p:blipFill>
          <a:blip r:embed="rId8">
            <a:lum bright="-32000"/>
          </a:blip>
          <a:srcRect/>
          <a:stretch>
            <a:fillRect/>
          </a:stretch>
        </p:blipFill>
        <p:spPr bwMode="auto">
          <a:xfrm>
            <a:off x="4113213" y="3630613"/>
            <a:ext cx="25717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Финишный слой</a:t>
            </a:r>
            <a:r>
              <a:rPr lang="ru-RU" sz="1900" smtClean="0">
                <a:solidFill>
                  <a:schemeClr val="tx1"/>
                </a:solidFill>
              </a:rPr>
              <a:t/>
            </a:r>
            <a:br>
              <a:rPr lang="ru-RU" sz="1900" smtClean="0">
                <a:solidFill>
                  <a:schemeClr val="tx1"/>
                </a:solidFill>
              </a:rPr>
            </a:br>
            <a:endParaRPr lang="ru-RU" sz="1900" smtClean="0">
              <a:solidFill>
                <a:schemeClr val="tx1"/>
              </a:solidFill>
            </a:endParaRPr>
          </a:p>
        </p:txBody>
      </p:sp>
      <p:sp>
        <p:nvSpPr>
          <p:cNvPr id="230402" name="Text Box 3"/>
          <p:cNvSpPr txBox="1">
            <a:spLocks noChangeArrowheads="1"/>
          </p:cNvSpPr>
          <p:nvPr/>
        </p:nvSpPr>
        <p:spPr bwMode="auto">
          <a:xfrm>
            <a:off x="227013" y="1109663"/>
            <a:ext cx="837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Минеральные штукатурки </a:t>
            </a:r>
            <a:r>
              <a:rPr lang="ru-RU" sz="2400" b="1"/>
              <a:t>Capatect-Mineralputze R и K</a:t>
            </a:r>
          </a:p>
        </p:txBody>
      </p:sp>
      <p:graphicFrame>
        <p:nvGraphicFramePr>
          <p:cNvPr id="95236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9132473"/>
              </p:ext>
            </p:extLst>
          </p:nvPr>
        </p:nvGraphicFramePr>
        <p:xfrm>
          <a:off x="615156" y="1772770"/>
          <a:ext cx="5559676" cy="1162051"/>
        </p:xfrm>
        <a:graphic>
          <a:graphicData uri="http://schemas.openxmlformats.org/drawingml/2006/table">
            <a:tbl>
              <a:tblPr/>
              <a:tblGrid>
                <a:gridCol w="952500"/>
                <a:gridCol w="1038542"/>
                <a:gridCol w="857184"/>
                <a:gridCol w="819150"/>
                <a:gridCol w="958850"/>
                <a:gridCol w="93345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Связующее,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фасовка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Утеплитель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Онсование,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Колеровка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Высыхания,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Цементно-известковая,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кг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Пенополистирол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Минплита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 нужен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РФ, МО, пос. Малино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0426" name="Text Box 27"/>
          <p:cNvSpPr txBox="1">
            <a:spLocks noChangeArrowheads="1"/>
          </p:cNvSpPr>
          <p:nvPr/>
        </p:nvSpPr>
        <p:spPr bwMode="auto">
          <a:xfrm>
            <a:off x="109355" y="5250335"/>
            <a:ext cx="8940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/>
              <a:t>Достоинства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ru-RU" sz="1200" dirty="0"/>
              <a:t>высокая </a:t>
            </a:r>
            <a:r>
              <a:rPr lang="ru-RU" sz="1200" dirty="0" err="1"/>
              <a:t>паропроницаемость</a:t>
            </a:r>
            <a:r>
              <a:rPr lang="ru-RU" sz="1200" dirty="0"/>
              <a:t>, </a:t>
            </a:r>
            <a:r>
              <a:rPr lang="ru-RU" sz="1200" dirty="0" smtClean="0"/>
              <a:t>негорючесть, низкая стоимость, возможность использования без предварительного грунтования.</a:t>
            </a:r>
          </a:p>
          <a:p>
            <a:pPr>
              <a:spcBef>
                <a:spcPct val="50000"/>
              </a:spcBef>
            </a:pPr>
            <a:r>
              <a:rPr lang="ru-RU" sz="1200" dirty="0" smtClean="0"/>
              <a:t> Особенности</a:t>
            </a:r>
            <a:r>
              <a:rPr lang="en-US" sz="1200" dirty="0" smtClean="0"/>
              <a:t>: </a:t>
            </a:r>
            <a:r>
              <a:rPr lang="ru-RU" sz="1200" dirty="0" smtClean="0"/>
              <a:t>необходимо </a:t>
            </a:r>
            <a:r>
              <a:rPr lang="ru-RU" sz="1200" dirty="0"/>
              <a:t>перекрашивать силикатными красками для придания </a:t>
            </a:r>
            <a:r>
              <a:rPr lang="ru-RU" sz="1200" dirty="0" smtClean="0"/>
              <a:t>цвета</a:t>
            </a:r>
            <a:r>
              <a:rPr lang="en-US" sz="1200" dirty="0" smtClean="0"/>
              <a:t>; </a:t>
            </a:r>
            <a:r>
              <a:rPr lang="ru-RU" sz="1200" dirty="0" smtClean="0"/>
              <a:t>уменьшенная механическая стойкость по сравнению с готовыми декоративными </a:t>
            </a:r>
            <a:r>
              <a:rPr lang="ru-RU" sz="1200" dirty="0"/>
              <a:t>ш</a:t>
            </a:r>
            <a:r>
              <a:rPr lang="ru-RU" sz="1200" dirty="0" smtClean="0"/>
              <a:t>тукатурками, необходимость </a:t>
            </a:r>
            <a:r>
              <a:rPr lang="ru-RU" sz="1200" dirty="0" err="1" smtClean="0"/>
              <a:t>затворения</a:t>
            </a:r>
            <a:r>
              <a:rPr lang="ru-RU" sz="1200" dirty="0" smtClean="0"/>
              <a:t> с водой, </a:t>
            </a:r>
            <a:r>
              <a:rPr lang="ru-RU" sz="1200" dirty="0" err="1" smtClean="0"/>
              <a:t>органиченное</a:t>
            </a:r>
            <a:r>
              <a:rPr lang="ru-RU" sz="1200" dirty="0" smtClean="0"/>
              <a:t> время жизни в затворенном виде.</a:t>
            </a:r>
            <a:endParaRPr lang="ru-RU" sz="1200" dirty="0"/>
          </a:p>
        </p:txBody>
      </p:sp>
      <p:pic>
        <p:nvPicPr>
          <p:cNvPr id="230427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10" y="2996940"/>
            <a:ext cx="576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8" name="Picture 29" descr="http://go2.imgsmail.ru/imgpreview?key=http%3A//www.bafus.ru/image/100012309&amp;mb=imgdb_preview_2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163" y="2039938"/>
            <a:ext cx="16160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Финишный слой</a:t>
            </a:r>
            <a:br>
              <a:rPr lang="ru-RU" sz="2800" b="1" smtClean="0">
                <a:solidFill>
                  <a:schemeClr val="tx1"/>
                </a:solidFill>
              </a:rPr>
            </a:br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231426" name="Text Box 3"/>
          <p:cNvSpPr txBox="1">
            <a:spLocks noChangeArrowheads="1"/>
          </p:cNvSpPr>
          <p:nvPr/>
        </p:nvSpPr>
        <p:spPr bwMode="auto">
          <a:xfrm>
            <a:off x="227013" y="1109663"/>
            <a:ext cx="837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Акриловые штукатурки </a:t>
            </a:r>
            <a:r>
              <a:rPr lang="ru-RU" sz="2400" b="1"/>
              <a:t>Capatect-Fassadenputz R и K</a:t>
            </a:r>
            <a:r>
              <a:rPr lang="ru-RU" sz="2400"/>
              <a:t> </a:t>
            </a:r>
          </a:p>
        </p:txBody>
      </p:sp>
      <p:graphicFrame>
        <p:nvGraphicFramePr>
          <p:cNvPr id="96260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1114974"/>
              </p:ext>
            </p:extLst>
          </p:nvPr>
        </p:nvGraphicFramePr>
        <p:xfrm>
          <a:off x="683460" y="1751012"/>
          <a:ext cx="5400750" cy="1119188"/>
        </p:xfrm>
        <a:graphic>
          <a:graphicData uri="http://schemas.openxmlformats.org/drawingml/2006/table">
            <a:tbl>
              <a:tblPr/>
              <a:tblGrid>
                <a:gridCol w="927100"/>
                <a:gridCol w="1017170"/>
                <a:gridCol w="792110"/>
                <a:gridCol w="936130"/>
                <a:gridCol w="792110"/>
                <a:gridCol w="93613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Связующее,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фасовка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Утеплитель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Осование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Колеровка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Высыхания,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Акриловая смола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кг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Пенополистирол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PutzGrund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Компьютерная, ручная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РФ, г. Тверь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1450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40" y="3026569"/>
            <a:ext cx="5634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51" name="Text Box 28"/>
          <p:cNvSpPr txBox="1">
            <a:spLocks noChangeArrowheads="1"/>
          </p:cNvSpPr>
          <p:nvPr/>
        </p:nvSpPr>
        <p:spPr bwMode="auto">
          <a:xfrm>
            <a:off x="416863" y="4773613"/>
            <a:ext cx="673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Достоинства</a:t>
            </a:r>
            <a:r>
              <a:rPr lang="en-US" sz="1600" dirty="0" smtClean="0"/>
              <a:t>:</a:t>
            </a:r>
            <a:r>
              <a:rPr lang="ru-RU" sz="1600" dirty="0" smtClean="0"/>
              <a:t> водоотталкивающая, колеруется в широкую цветовую гамму, готовая к применению</a:t>
            </a:r>
            <a:endParaRPr lang="en-US" sz="1600" dirty="0" smtClean="0"/>
          </a:p>
        </p:txBody>
      </p:sp>
      <p:pic>
        <p:nvPicPr>
          <p:cNvPr id="231452" name="Picture 29" descr="http://www.bafus.ru/image/1000119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0" y="1979613"/>
            <a:ext cx="1962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3" name="Picture 30" descr="http://im2-tub-ru.yandex.net/i?id=358307600-2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3806825"/>
            <a:ext cx="18954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4" name="Picture 31" descr="http://im0-tub-ru.yandex.net/i?id=542329476-4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1050" y="4759325"/>
            <a:ext cx="1860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8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0" y="6669088"/>
            <a:ext cx="21955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 sz="800" i="1">
              <a:latin typeface="Book Antiqua" pitchFamily="18" charset="0"/>
              <a:cs typeface="Arial" charset="0"/>
            </a:endParaRP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395288" y="1484313"/>
            <a:ext cx="3671887" cy="3673475"/>
            <a:chOff x="748" y="1888"/>
            <a:chExt cx="2313" cy="2314"/>
          </a:xfrm>
        </p:grpSpPr>
        <p:sp>
          <p:nvSpPr>
            <p:cNvPr id="23577" name="AutoShape 4"/>
            <p:cNvSpPr>
              <a:spLocks noChangeArrowheads="1"/>
            </p:cNvSpPr>
            <p:nvPr/>
          </p:nvSpPr>
          <p:spPr bwMode="auto">
            <a:xfrm>
              <a:off x="748" y="1888"/>
              <a:ext cx="2313" cy="2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47 w 21600"/>
                <a:gd name="T13" fmla="*/ 2447 h 21600"/>
                <a:gd name="T14" fmla="*/ 19153 w 21600"/>
                <a:gd name="T15" fmla="*/ 191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286" y="21600"/>
                  </a:lnTo>
                  <a:lnTo>
                    <a:pt x="2031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5"/>
            <p:cNvSpPr>
              <a:spLocks noChangeArrowheads="1"/>
            </p:cNvSpPr>
            <p:nvPr/>
          </p:nvSpPr>
          <p:spPr bwMode="auto">
            <a:xfrm>
              <a:off x="792" y="2298"/>
              <a:ext cx="2198" cy="19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29 w 21600"/>
                <a:gd name="T13" fmla="*/ 2326 h 21600"/>
                <a:gd name="T14" fmla="*/ 19271 w 21600"/>
                <a:gd name="T15" fmla="*/ 192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50" y="21600"/>
                  </a:lnTo>
                  <a:lnTo>
                    <a:pt x="205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927" y="4067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1063" y="402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Oval 8"/>
            <p:cNvSpPr>
              <a:spLocks noChangeArrowheads="1"/>
            </p:cNvSpPr>
            <p:nvPr/>
          </p:nvSpPr>
          <p:spPr bwMode="auto">
            <a:xfrm>
              <a:off x="1063" y="388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Oval 9"/>
            <p:cNvSpPr>
              <a:spLocks noChangeArrowheads="1"/>
            </p:cNvSpPr>
            <p:nvPr/>
          </p:nvSpPr>
          <p:spPr bwMode="auto">
            <a:xfrm>
              <a:off x="1199" y="4067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Oval 10"/>
            <p:cNvSpPr>
              <a:spLocks noChangeArrowheads="1"/>
            </p:cNvSpPr>
            <p:nvPr/>
          </p:nvSpPr>
          <p:spPr bwMode="auto">
            <a:xfrm>
              <a:off x="1244" y="388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Oval 11"/>
            <p:cNvSpPr>
              <a:spLocks noChangeArrowheads="1"/>
            </p:cNvSpPr>
            <p:nvPr/>
          </p:nvSpPr>
          <p:spPr bwMode="auto">
            <a:xfrm>
              <a:off x="1153" y="379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Oval 12"/>
            <p:cNvSpPr>
              <a:spLocks noChangeArrowheads="1"/>
            </p:cNvSpPr>
            <p:nvPr/>
          </p:nvSpPr>
          <p:spPr bwMode="auto">
            <a:xfrm>
              <a:off x="1336" y="374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Oval 13"/>
            <p:cNvSpPr>
              <a:spLocks noChangeArrowheads="1"/>
            </p:cNvSpPr>
            <p:nvPr/>
          </p:nvSpPr>
          <p:spPr bwMode="auto">
            <a:xfrm>
              <a:off x="1607" y="334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Oval 14"/>
            <p:cNvSpPr>
              <a:spLocks noChangeArrowheads="1"/>
            </p:cNvSpPr>
            <p:nvPr/>
          </p:nvSpPr>
          <p:spPr bwMode="auto">
            <a:xfrm>
              <a:off x="1516" y="343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Oval 15"/>
            <p:cNvSpPr>
              <a:spLocks noChangeArrowheads="1"/>
            </p:cNvSpPr>
            <p:nvPr/>
          </p:nvSpPr>
          <p:spPr bwMode="auto">
            <a:xfrm>
              <a:off x="1562" y="352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Oval 16"/>
            <p:cNvSpPr>
              <a:spLocks noChangeArrowheads="1"/>
            </p:cNvSpPr>
            <p:nvPr/>
          </p:nvSpPr>
          <p:spPr bwMode="auto">
            <a:xfrm>
              <a:off x="1516" y="361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Oval 17"/>
            <p:cNvSpPr>
              <a:spLocks noChangeArrowheads="1"/>
            </p:cNvSpPr>
            <p:nvPr/>
          </p:nvSpPr>
          <p:spPr bwMode="auto">
            <a:xfrm>
              <a:off x="1607" y="370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Oval 18"/>
            <p:cNvSpPr>
              <a:spLocks noChangeArrowheads="1"/>
            </p:cNvSpPr>
            <p:nvPr/>
          </p:nvSpPr>
          <p:spPr bwMode="auto">
            <a:xfrm>
              <a:off x="1471" y="379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Oval 19"/>
            <p:cNvSpPr>
              <a:spLocks noChangeArrowheads="1"/>
            </p:cNvSpPr>
            <p:nvPr/>
          </p:nvSpPr>
          <p:spPr bwMode="auto">
            <a:xfrm>
              <a:off x="1607" y="388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Oval 20"/>
            <p:cNvSpPr>
              <a:spLocks noChangeArrowheads="1"/>
            </p:cNvSpPr>
            <p:nvPr/>
          </p:nvSpPr>
          <p:spPr bwMode="auto">
            <a:xfrm>
              <a:off x="1516" y="397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Oval 21"/>
            <p:cNvSpPr>
              <a:spLocks noChangeArrowheads="1"/>
            </p:cNvSpPr>
            <p:nvPr/>
          </p:nvSpPr>
          <p:spPr bwMode="auto">
            <a:xfrm>
              <a:off x="1380" y="406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Oval 22"/>
            <p:cNvSpPr>
              <a:spLocks noChangeArrowheads="1"/>
            </p:cNvSpPr>
            <p:nvPr/>
          </p:nvSpPr>
          <p:spPr bwMode="auto">
            <a:xfrm>
              <a:off x="1382" y="2978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Oval 23"/>
            <p:cNvSpPr>
              <a:spLocks noChangeArrowheads="1"/>
            </p:cNvSpPr>
            <p:nvPr/>
          </p:nvSpPr>
          <p:spPr bwMode="auto">
            <a:xfrm>
              <a:off x="1200" y="316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Oval 24"/>
            <p:cNvSpPr>
              <a:spLocks noChangeArrowheads="1"/>
            </p:cNvSpPr>
            <p:nvPr/>
          </p:nvSpPr>
          <p:spPr bwMode="auto">
            <a:xfrm>
              <a:off x="1337" y="315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8" name="Oval 25"/>
            <p:cNvSpPr>
              <a:spLocks noChangeArrowheads="1"/>
            </p:cNvSpPr>
            <p:nvPr/>
          </p:nvSpPr>
          <p:spPr bwMode="auto">
            <a:xfrm>
              <a:off x="1291" y="325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9" name="Oval 26"/>
            <p:cNvSpPr>
              <a:spLocks noChangeArrowheads="1"/>
            </p:cNvSpPr>
            <p:nvPr/>
          </p:nvSpPr>
          <p:spPr bwMode="auto">
            <a:xfrm>
              <a:off x="1382" y="334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0" name="Oval 27"/>
            <p:cNvSpPr>
              <a:spLocks noChangeArrowheads="1"/>
            </p:cNvSpPr>
            <p:nvPr/>
          </p:nvSpPr>
          <p:spPr bwMode="auto">
            <a:xfrm>
              <a:off x="1246" y="343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1" name="Oval 28"/>
            <p:cNvSpPr>
              <a:spLocks noChangeArrowheads="1"/>
            </p:cNvSpPr>
            <p:nvPr/>
          </p:nvSpPr>
          <p:spPr bwMode="auto">
            <a:xfrm>
              <a:off x="1382" y="352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2" name="Oval 29"/>
            <p:cNvSpPr>
              <a:spLocks noChangeArrowheads="1"/>
            </p:cNvSpPr>
            <p:nvPr/>
          </p:nvSpPr>
          <p:spPr bwMode="auto">
            <a:xfrm>
              <a:off x="1291" y="361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3" name="Oval 30"/>
            <p:cNvSpPr>
              <a:spLocks noChangeArrowheads="1"/>
            </p:cNvSpPr>
            <p:nvPr/>
          </p:nvSpPr>
          <p:spPr bwMode="auto">
            <a:xfrm>
              <a:off x="1155" y="370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4" name="Oval 31"/>
            <p:cNvSpPr>
              <a:spLocks noChangeArrowheads="1"/>
            </p:cNvSpPr>
            <p:nvPr/>
          </p:nvSpPr>
          <p:spPr bwMode="auto">
            <a:xfrm>
              <a:off x="1108" y="302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5" name="Oval 32"/>
            <p:cNvSpPr>
              <a:spLocks noChangeArrowheads="1"/>
            </p:cNvSpPr>
            <p:nvPr/>
          </p:nvSpPr>
          <p:spPr bwMode="auto">
            <a:xfrm>
              <a:off x="1017" y="311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6" name="Oval 33"/>
            <p:cNvSpPr>
              <a:spLocks noChangeArrowheads="1"/>
            </p:cNvSpPr>
            <p:nvPr/>
          </p:nvSpPr>
          <p:spPr bwMode="auto">
            <a:xfrm>
              <a:off x="1063" y="320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7" name="Oval 34"/>
            <p:cNvSpPr>
              <a:spLocks noChangeArrowheads="1"/>
            </p:cNvSpPr>
            <p:nvPr/>
          </p:nvSpPr>
          <p:spPr bwMode="auto">
            <a:xfrm>
              <a:off x="1017" y="329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8" name="Oval 35"/>
            <p:cNvSpPr>
              <a:spLocks noChangeArrowheads="1"/>
            </p:cNvSpPr>
            <p:nvPr/>
          </p:nvSpPr>
          <p:spPr bwMode="auto">
            <a:xfrm>
              <a:off x="1108" y="338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9" name="Oval 36"/>
            <p:cNvSpPr>
              <a:spLocks noChangeArrowheads="1"/>
            </p:cNvSpPr>
            <p:nvPr/>
          </p:nvSpPr>
          <p:spPr bwMode="auto">
            <a:xfrm>
              <a:off x="972" y="347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0" name="Oval 37"/>
            <p:cNvSpPr>
              <a:spLocks noChangeArrowheads="1"/>
            </p:cNvSpPr>
            <p:nvPr/>
          </p:nvSpPr>
          <p:spPr bwMode="auto">
            <a:xfrm>
              <a:off x="1108" y="3567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1" name="Oval 38"/>
            <p:cNvSpPr>
              <a:spLocks noChangeArrowheads="1"/>
            </p:cNvSpPr>
            <p:nvPr/>
          </p:nvSpPr>
          <p:spPr bwMode="auto">
            <a:xfrm>
              <a:off x="1017" y="3658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2" name="Oval 39"/>
            <p:cNvSpPr>
              <a:spLocks noChangeArrowheads="1"/>
            </p:cNvSpPr>
            <p:nvPr/>
          </p:nvSpPr>
          <p:spPr bwMode="auto">
            <a:xfrm>
              <a:off x="881" y="374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3" name="Oval 40"/>
            <p:cNvSpPr>
              <a:spLocks noChangeArrowheads="1"/>
            </p:cNvSpPr>
            <p:nvPr/>
          </p:nvSpPr>
          <p:spPr bwMode="auto">
            <a:xfrm>
              <a:off x="1835" y="334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4" name="Oval 41"/>
            <p:cNvSpPr>
              <a:spLocks noChangeArrowheads="1"/>
            </p:cNvSpPr>
            <p:nvPr/>
          </p:nvSpPr>
          <p:spPr bwMode="auto">
            <a:xfrm>
              <a:off x="1744" y="343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5" name="Oval 42"/>
            <p:cNvSpPr>
              <a:spLocks noChangeArrowheads="1"/>
            </p:cNvSpPr>
            <p:nvPr/>
          </p:nvSpPr>
          <p:spPr bwMode="auto">
            <a:xfrm>
              <a:off x="1790" y="352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6" name="Oval 43"/>
            <p:cNvSpPr>
              <a:spLocks noChangeArrowheads="1"/>
            </p:cNvSpPr>
            <p:nvPr/>
          </p:nvSpPr>
          <p:spPr bwMode="auto">
            <a:xfrm>
              <a:off x="1744" y="361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7" name="Oval 44"/>
            <p:cNvSpPr>
              <a:spLocks noChangeArrowheads="1"/>
            </p:cNvSpPr>
            <p:nvPr/>
          </p:nvSpPr>
          <p:spPr bwMode="auto">
            <a:xfrm>
              <a:off x="1835" y="370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8" name="Oval 45"/>
            <p:cNvSpPr>
              <a:spLocks noChangeArrowheads="1"/>
            </p:cNvSpPr>
            <p:nvPr/>
          </p:nvSpPr>
          <p:spPr bwMode="auto">
            <a:xfrm>
              <a:off x="1699" y="379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9" name="Oval 46"/>
            <p:cNvSpPr>
              <a:spLocks noChangeArrowheads="1"/>
            </p:cNvSpPr>
            <p:nvPr/>
          </p:nvSpPr>
          <p:spPr bwMode="auto">
            <a:xfrm>
              <a:off x="1835" y="388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0" name="Oval 47"/>
            <p:cNvSpPr>
              <a:spLocks noChangeArrowheads="1"/>
            </p:cNvSpPr>
            <p:nvPr/>
          </p:nvSpPr>
          <p:spPr bwMode="auto">
            <a:xfrm>
              <a:off x="1744" y="397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1" name="Oval 48"/>
            <p:cNvSpPr>
              <a:spLocks noChangeArrowheads="1"/>
            </p:cNvSpPr>
            <p:nvPr/>
          </p:nvSpPr>
          <p:spPr bwMode="auto">
            <a:xfrm>
              <a:off x="1608" y="406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2" name="Oval 49"/>
            <p:cNvSpPr>
              <a:spLocks noChangeArrowheads="1"/>
            </p:cNvSpPr>
            <p:nvPr/>
          </p:nvSpPr>
          <p:spPr bwMode="auto">
            <a:xfrm>
              <a:off x="2062" y="33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3" name="Oval 50"/>
            <p:cNvSpPr>
              <a:spLocks noChangeArrowheads="1"/>
            </p:cNvSpPr>
            <p:nvPr/>
          </p:nvSpPr>
          <p:spPr bwMode="auto">
            <a:xfrm>
              <a:off x="1971" y="34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4" name="Oval 51"/>
            <p:cNvSpPr>
              <a:spLocks noChangeArrowheads="1"/>
            </p:cNvSpPr>
            <p:nvPr/>
          </p:nvSpPr>
          <p:spPr bwMode="auto">
            <a:xfrm>
              <a:off x="2017" y="352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5" name="Oval 52"/>
            <p:cNvSpPr>
              <a:spLocks noChangeArrowheads="1"/>
            </p:cNvSpPr>
            <p:nvPr/>
          </p:nvSpPr>
          <p:spPr bwMode="auto">
            <a:xfrm>
              <a:off x="1971" y="361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6" name="Oval 53"/>
            <p:cNvSpPr>
              <a:spLocks noChangeArrowheads="1"/>
            </p:cNvSpPr>
            <p:nvPr/>
          </p:nvSpPr>
          <p:spPr bwMode="auto">
            <a:xfrm>
              <a:off x="2062" y="370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7" name="Oval 54"/>
            <p:cNvSpPr>
              <a:spLocks noChangeArrowheads="1"/>
            </p:cNvSpPr>
            <p:nvPr/>
          </p:nvSpPr>
          <p:spPr bwMode="auto">
            <a:xfrm>
              <a:off x="1926" y="379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8" name="Oval 55"/>
            <p:cNvSpPr>
              <a:spLocks noChangeArrowheads="1"/>
            </p:cNvSpPr>
            <p:nvPr/>
          </p:nvSpPr>
          <p:spPr bwMode="auto">
            <a:xfrm>
              <a:off x="2062" y="388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9" name="Oval 56"/>
            <p:cNvSpPr>
              <a:spLocks noChangeArrowheads="1"/>
            </p:cNvSpPr>
            <p:nvPr/>
          </p:nvSpPr>
          <p:spPr bwMode="auto">
            <a:xfrm>
              <a:off x="1971" y="397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0" name="Oval 57"/>
            <p:cNvSpPr>
              <a:spLocks noChangeArrowheads="1"/>
            </p:cNvSpPr>
            <p:nvPr/>
          </p:nvSpPr>
          <p:spPr bwMode="auto">
            <a:xfrm>
              <a:off x="1835" y="4067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1" name="Oval 58"/>
            <p:cNvSpPr>
              <a:spLocks noChangeArrowheads="1"/>
            </p:cNvSpPr>
            <p:nvPr/>
          </p:nvSpPr>
          <p:spPr bwMode="auto">
            <a:xfrm>
              <a:off x="2289" y="334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2" name="Oval 59"/>
            <p:cNvSpPr>
              <a:spLocks noChangeArrowheads="1"/>
            </p:cNvSpPr>
            <p:nvPr/>
          </p:nvSpPr>
          <p:spPr bwMode="auto">
            <a:xfrm>
              <a:off x="2198" y="343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3" name="Oval 60"/>
            <p:cNvSpPr>
              <a:spLocks noChangeArrowheads="1"/>
            </p:cNvSpPr>
            <p:nvPr/>
          </p:nvSpPr>
          <p:spPr bwMode="auto">
            <a:xfrm>
              <a:off x="2244" y="352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4" name="Oval 61"/>
            <p:cNvSpPr>
              <a:spLocks noChangeArrowheads="1"/>
            </p:cNvSpPr>
            <p:nvPr/>
          </p:nvSpPr>
          <p:spPr bwMode="auto">
            <a:xfrm>
              <a:off x="2198" y="361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5" name="Oval 62"/>
            <p:cNvSpPr>
              <a:spLocks noChangeArrowheads="1"/>
            </p:cNvSpPr>
            <p:nvPr/>
          </p:nvSpPr>
          <p:spPr bwMode="auto">
            <a:xfrm>
              <a:off x="2289" y="370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6" name="Oval 63"/>
            <p:cNvSpPr>
              <a:spLocks noChangeArrowheads="1"/>
            </p:cNvSpPr>
            <p:nvPr/>
          </p:nvSpPr>
          <p:spPr bwMode="auto">
            <a:xfrm>
              <a:off x="2153" y="379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7" name="Oval 64"/>
            <p:cNvSpPr>
              <a:spLocks noChangeArrowheads="1"/>
            </p:cNvSpPr>
            <p:nvPr/>
          </p:nvSpPr>
          <p:spPr bwMode="auto">
            <a:xfrm>
              <a:off x="2289" y="388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8" name="Oval 65"/>
            <p:cNvSpPr>
              <a:spLocks noChangeArrowheads="1"/>
            </p:cNvSpPr>
            <p:nvPr/>
          </p:nvSpPr>
          <p:spPr bwMode="auto">
            <a:xfrm>
              <a:off x="2198" y="397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9" name="Oval 66"/>
            <p:cNvSpPr>
              <a:spLocks noChangeArrowheads="1"/>
            </p:cNvSpPr>
            <p:nvPr/>
          </p:nvSpPr>
          <p:spPr bwMode="auto">
            <a:xfrm>
              <a:off x="2062" y="406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0" name="Oval 67"/>
            <p:cNvSpPr>
              <a:spLocks noChangeArrowheads="1"/>
            </p:cNvSpPr>
            <p:nvPr/>
          </p:nvSpPr>
          <p:spPr bwMode="auto">
            <a:xfrm>
              <a:off x="2514" y="33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1" name="Oval 68"/>
            <p:cNvSpPr>
              <a:spLocks noChangeArrowheads="1"/>
            </p:cNvSpPr>
            <p:nvPr/>
          </p:nvSpPr>
          <p:spPr bwMode="auto">
            <a:xfrm>
              <a:off x="2423" y="34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2" name="Oval 69"/>
            <p:cNvSpPr>
              <a:spLocks noChangeArrowheads="1"/>
            </p:cNvSpPr>
            <p:nvPr/>
          </p:nvSpPr>
          <p:spPr bwMode="auto">
            <a:xfrm>
              <a:off x="2469" y="352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3" name="Oval 70"/>
            <p:cNvSpPr>
              <a:spLocks noChangeArrowheads="1"/>
            </p:cNvSpPr>
            <p:nvPr/>
          </p:nvSpPr>
          <p:spPr bwMode="auto">
            <a:xfrm>
              <a:off x="2423" y="361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4" name="Oval 71"/>
            <p:cNvSpPr>
              <a:spLocks noChangeArrowheads="1"/>
            </p:cNvSpPr>
            <p:nvPr/>
          </p:nvSpPr>
          <p:spPr bwMode="auto">
            <a:xfrm>
              <a:off x="2514" y="370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5" name="Oval 72"/>
            <p:cNvSpPr>
              <a:spLocks noChangeArrowheads="1"/>
            </p:cNvSpPr>
            <p:nvPr/>
          </p:nvSpPr>
          <p:spPr bwMode="auto">
            <a:xfrm>
              <a:off x="2378" y="379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6" name="Oval 73"/>
            <p:cNvSpPr>
              <a:spLocks noChangeArrowheads="1"/>
            </p:cNvSpPr>
            <p:nvPr/>
          </p:nvSpPr>
          <p:spPr bwMode="auto">
            <a:xfrm>
              <a:off x="2514" y="388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7" name="Oval 74"/>
            <p:cNvSpPr>
              <a:spLocks noChangeArrowheads="1"/>
            </p:cNvSpPr>
            <p:nvPr/>
          </p:nvSpPr>
          <p:spPr bwMode="auto">
            <a:xfrm>
              <a:off x="2423" y="397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8" name="Oval 75"/>
            <p:cNvSpPr>
              <a:spLocks noChangeArrowheads="1"/>
            </p:cNvSpPr>
            <p:nvPr/>
          </p:nvSpPr>
          <p:spPr bwMode="auto">
            <a:xfrm>
              <a:off x="2287" y="4067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49" name="Oval 76"/>
            <p:cNvSpPr>
              <a:spLocks noChangeArrowheads="1"/>
            </p:cNvSpPr>
            <p:nvPr/>
          </p:nvSpPr>
          <p:spPr bwMode="auto">
            <a:xfrm>
              <a:off x="2741" y="334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0" name="Oval 77"/>
            <p:cNvSpPr>
              <a:spLocks noChangeArrowheads="1"/>
            </p:cNvSpPr>
            <p:nvPr/>
          </p:nvSpPr>
          <p:spPr bwMode="auto">
            <a:xfrm>
              <a:off x="2650" y="343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1" name="Oval 78"/>
            <p:cNvSpPr>
              <a:spLocks noChangeArrowheads="1"/>
            </p:cNvSpPr>
            <p:nvPr/>
          </p:nvSpPr>
          <p:spPr bwMode="auto">
            <a:xfrm>
              <a:off x="2696" y="352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2" name="Oval 79"/>
            <p:cNvSpPr>
              <a:spLocks noChangeArrowheads="1"/>
            </p:cNvSpPr>
            <p:nvPr/>
          </p:nvSpPr>
          <p:spPr bwMode="auto">
            <a:xfrm>
              <a:off x="2650" y="361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3" name="Oval 80"/>
            <p:cNvSpPr>
              <a:spLocks noChangeArrowheads="1"/>
            </p:cNvSpPr>
            <p:nvPr/>
          </p:nvSpPr>
          <p:spPr bwMode="auto">
            <a:xfrm>
              <a:off x="2741" y="370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4" name="Oval 81"/>
            <p:cNvSpPr>
              <a:spLocks noChangeArrowheads="1"/>
            </p:cNvSpPr>
            <p:nvPr/>
          </p:nvSpPr>
          <p:spPr bwMode="auto">
            <a:xfrm>
              <a:off x="2605" y="379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5" name="Oval 82"/>
            <p:cNvSpPr>
              <a:spLocks noChangeArrowheads="1"/>
            </p:cNvSpPr>
            <p:nvPr/>
          </p:nvSpPr>
          <p:spPr bwMode="auto">
            <a:xfrm>
              <a:off x="2741" y="388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6" name="Oval 83"/>
            <p:cNvSpPr>
              <a:spLocks noChangeArrowheads="1"/>
            </p:cNvSpPr>
            <p:nvPr/>
          </p:nvSpPr>
          <p:spPr bwMode="auto">
            <a:xfrm>
              <a:off x="2650" y="397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7" name="Oval 84"/>
            <p:cNvSpPr>
              <a:spLocks noChangeArrowheads="1"/>
            </p:cNvSpPr>
            <p:nvPr/>
          </p:nvSpPr>
          <p:spPr bwMode="auto">
            <a:xfrm>
              <a:off x="2514" y="406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8" name="Oval 85"/>
            <p:cNvSpPr>
              <a:spLocks noChangeArrowheads="1"/>
            </p:cNvSpPr>
            <p:nvPr/>
          </p:nvSpPr>
          <p:spPr bwMode="auto">
            <a:xfrm>
              <a:off x="1652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9" name="Oval 86"/>
            <p:cNvSpPr>
              <a:spLocks noChangeArrowheads="1"/>
            </p:cNvSpPr>
            <p:nvPr/>
          </p:nvSpPr>
          <p:spPr bwMode="auto">
            <a:xfrm>
              <a:off x="1561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0" name="Oval 87"/>
            <p:cNvSpPr>
              <a:spLocks noChangeArrowheads="1"/>
            </p:cNvSpPr>
            <p:nvPr/>
          </p:nvSpPr>
          <p:spPr bwMode="auto">
            <a:xfrm>
              <a:off x="1607" y="266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1" name="Oval 88"/>
            <p:cNvSpPr>
              <a:spLocks noChangeArrowheads="1"/>
            </p:cNvSpPr>
            <p:nvPr/>
          </p:nvSpPr>
          <p:spPr bwMode="auto">
            <a:xfrm>
              <a:off x="1561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2" name="Oval 89"/>
            <p:cNvSpPr>
              <a:spLocks noChangeArrowheads="1"/>
            </p:cNvSpPr>
            <p:nvPr/>
          </p:nvSpPr>
          <p:spPr bwMode="auto">
            <a:xfrm>
              <a:off x="1652" y="28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3" name="Oval 90"/>
            <p:cNvSpPr>
              <a:spLocks noChangeArrowheads="1"/>
            </p:cNvSpPr>
            <p:nvPr/>
          </p:nvSpPr>
          <p:spPr bwMode="auto">
            <a:xfrm>
              <a:off x="1516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4" name="Oval 91"/>
            <p:cNvSpPr>
              <a:spLocks noChangeArrowheads="1"/>
            </p:cNvSpPr>
            <p:nvPr/>
          </p:nvSpPr>
          <p:spPr bwMode="auto">
            <a:xfrm>
              <a:off x="1652" y="302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5" name="Oval 92"/>
            <p:cNvSpPr>
              <a:spLocks noChangeArrowheads="1"/>
            </p:cNvSpPr>
            <p:nvPr/>
          </p:nvSpPr>
          <p:spPr bwMode="auto">
            <a:xfrm>
              <a:off x="1561" y="311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6" name="Oval 93"/>
            <p:cNvSpPr>
              <a:spLocks noChangeArrowheads="1"/>
            </p:cNvSpPr>
            <p:nvPr/>
          </p:nvSpPr>
          <p:spPr bwMode="auto">
            <a:xfrm>
              <a:off x="1425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7" name="Oval 94"/>
            <p:cNvSpPr>
              <a:spLocks noChangeArrowheads="1"/>
            </p:cNvSpPr>
            <p:nvPr/>
          </p:nvSpPr>
          <p:spPr bwMode="auto">
            <a:xfrm>
              <a:off x="1879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8" name="Oval 95"/>
            <p:cNvSpPr>
              <a:spLocks noChangeArrowheads="1"/>
            </p:cNvSpPr>
            <p:nvPr/>
          </p:nvSpPr>
          <p:spPr bwMode="auto">
            <a:xfrm>
              <a:off x="1788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69" name="Oval 96"/>
            <p:cNvSpPr>
              <a:spLocks noChangeArrowheads="1"/>
            </p:cNvSpPr>
            <p:nvPr/>
          </p:nvSpPr>
          <p:spPr bwMode="auto">
            <a:xfrm>
              <a:off x="1834" y="266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0" name="Oval 97"/>
            <p:cNvSpPr>
              <a:spLocks noChangeArrowheads="1"/>
            </p:cNvSpPr>
            <p:nvPr/>
          </p:nvSpPr>
          <p:spPr bwMode="auto">
            <a:xfrm>
              <a:off x="1788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1" name="Oval 98"/>
            <p:cNvSpPr>
              <a:spLocks noChangeArrowheads="1"/>
            </p:cNvSpPr>
            <p:nvPr/>
          </p:nvSpPr>
          <p:spPr bwMode="auto">
            <a:xfrm>
              <a:off x="1879" y="28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2" name="Oval 99"/>
            <p:cNvSpPr>
              <a:spLocks noChangeArrowheads="1"/>
            </p:cNvSpPr>
            <p:nvPr/>
          </p:nvSpPr>
          <p:spPr bwMode="auto">
            <a:xfrm>
              <a:off x="1743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3" name="Oval 100"/>
            <p:cNvSpPr>
              <a:spLocks noChangeArrowheads="1"/>
            </p:cNvSpPr>
            <p:nvPr/>
          </p:nvSpPr>
          <p:spPr bwMode="auto">
            <a:xfrm>
              <a:off x="1879" y="302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4" name="Oval 101"/>
            <p:cNvSpPr>
              <a:spLocks noChangeArrowheads="1"/>
            </p:cNvSpPr>
            <p:nvPr/>
          </p:nvSpPr>
          <p:spPr bwMode="auto">
            <a:xfrm>
              <a:off x="1788" y="311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5" name="Oval 102"/>
            <p:cNvSpPr>
              <a:spLocks noChangeArrowheads="1"/>
            </p:cNvSpPr>
            <p:nvPr/>
          </p:nvSpPr>
          <p:spPr bwMode="auto">
            <a:xfrm>
              <a:off x="1652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6" name="Oval 103"/>
            <p:cNvSpPr>
              <a:spLocks noChangeArrowheads="1"/>
            </p:cNvSpPr>
            <p:nvPr/>
          </p:nvSpPr>
          <p:spPr bwMode="auto">
            <a:xfrm>
              <a:off x="2107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7" name="Oval 104"/>
            <p:cNvSpPr>
              <a:spLocks noChangeArrowheads="1"/>
            </p:cNvSpPr>
            <p:nvPr/>
          </p:nvSpPr>
          <p:spPr bwMode="auto">
            <a:xfrm>
              <a:off x="2016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8" name="Oval 105"/>
            <p:cNvSpPr>
              <a:spLocks noChangeArrowheads="1"/>
            </p:cNvSpPr>
            <p:nvPr/>
          </p:nvSpPr>
          <p:spPr bwMode="auto">
            <a:xfrm>
              <a:off x="2062" y="266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79" name="Oval 106"/>
            <p:cNvSpPr>
              <a:spLocks noChangeArrowheads="1"/>
            </p:cNvSpPr>
            <p:nvPr/>
          </p:nvSpPr>
          <p:spPr bwMode="auto">
            <a:xfrm>
              <a:off x="2016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0" name="Oval 107"/>
            <p:cNvSpPr>
              <a:spLocks noChangeArrowheads="1"/>
            </p:cNvSpPr>
            <p:nvPr/>
          </p:nvSpPr>
          <p:spPr bwMode="auto">
            <a:xfrm>
              <a:off x="2107" y="28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1" name="Oval 108"/>
            <p:cNvSpPr>
              <a:spLocks noChangeArrowheads="1"/>
            </p:cNvSpPr>
            <p:nvPr/>
          </p:nvSpPr>
          <p:spPr bwMode="auto">
            <a:xfrm>
              <a:off x="1971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2" name="Oval 109"/>
            <p:cNvSpPr>
              <a:spLocks noChangeArrowheads="1"/>
            </p:cNvSpPr>
            <p:nvPr/>
          </p:nvSpPr>
          <p:spPr bwMode="auto">
            <a:xfrm>
              <a:off x="2107" y="302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3" name="Oval 110"/>
            <p:cNvSpPr>
              <a:spLocks noChangeArrowheads="1"/>
            </p:cNvSpPr>
            <p:nvPr/>
          </p:nvSpPr>
          <p:spPr bwMode="auto">
            <a:xfrm>
              <a:off x="2016" y="311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4" name="Oval 111"/>
            <p:cNvSpPr>
              <a:spLocks noChangeArrowheads="1"/>
            </p:cNvSpPr>
            <p:nvPr/>
          </p:nvSpPr>
          <p:spPr bwMode="auto">
            <a:xfrm>
              <a:off x="1880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5" name="Oval 112"/>
            <p:cNvSpPr>
              <a:spLocks noChangeArrowheads="1"/>
            </p:cNvSpPr>
            <p:nvPr/>
          </p:nvSpPr>
          <p:spPr bwMode="auto">
            <a:xfrm>
              <a:off x="2333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6" name="Oval 113"/>
            <p:cNvSpPr>
              <a:spLocks noChangeArrowheads="1"/>
            </p:cNvSpPr>
            <p:nvPr/>
          </p:nvSpPr>
          <p:spPr bwMode="auto">
            <a:xfrm>
              <a:off x="2242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7" name="Oval 114"/>
            <p:cNvSpPr>
              <a:spLocks noChangeArrowheads="1"/>
            </p:cNvSpPr>
            <p:nvPr/>
          </p:nvSpPr>
          <p:spPr bwMode="auto">
            <a:xfrm>
              <a:off x="2288" y="266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8" name="Oval 115"/>
            <p:cNvSpPr>
              <a:spLocks noChangeArrowheads="1"/>
            </p:cNvSpPr>
            <p:nvPr/>
          </p:nvSpPr>
          <p:spPr bwMode="auto">
            <a:xfrm>
              <a:off x="2242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89" name="Oval 116"/>
            <p:cNvSpPr>
              <a:spLocks noChangeArrowheads="1"/>
            </p:cNvSpPr>
            <p:nvPr/>
          </p:nvSpPr>
          <p:spPr bwMode="auto">
            <a:xfrm>
              <a:off x="2333" y="28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0" name="Oval 117"/>
            <p:cNvSpPr>
              <a:spLocks noChangeArrowheads="1"/>
            </p:cNvSpPr>
            <p:nvPr/>
          </p:nvSpPr>
          <p:spPr bwMode="auto">
            <a:xfrm>
              <a:off x="2197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1" name="Oval 118"/>
            <p:cNvSpPr>
              <a:spLocks noChangeArrowheads="1"/>
            </p:cNvSpPr>
            <p:nvPr/>
          </p:nvSpPr>
          <p:spPr bwMode="auto">
            <a:xfrm>
              <a:off x="2333" y="302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2" name="Oval 119"/>
            <p:cNvSpPr>
              <a:spLocks noChangeArrowheads="1"/>
            </p:cNvSpPr>
            <p:nvPr/>
          </p:nvSpPr>
          <p:spPr bwMode="auto">
            <a:xfrm>
              <a:off x="2242" y="311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3" name="Oval 120"/>
            <p:cNvSpPr>
              <a:spLocks noChangeArrowheads="1"/>
            </p:cNvSpPr>
            <p:nvPr/>
          </p:nvSpPr>
          <p:spPr bwMode="auto">
            <a:xfrm>
              <a:off x="2106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4" name="Oval 121"/>
            <p:cNvSpPr>
              <a:spLocks noChangeArrowheads="1"/>
            </p:cNvSpPr>
            <p:nvPr/>
          </p:nvSpPr>
          <p:spPr bwMode="auto">
            <a:xfrm>
              <a:off x="2560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5" name="Oval 122"/>
            <p:cNvSpPr>
              <a:spLocks noChangeArrowheads="1"/>
            </p:cNvSpPr>
            <p:nvPr/>
          </p:nvSpPr>
          <p:spPr bwMode="auto">
            <a:xfrm>
              <a:off x="2469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6" name="Oval 123"/>
            <p:cNvSpPr>
              <a:spLocks noChangeArrowheads="1"/>
            </p:cNvSpPr>
            <p:nvPr/>
          </p:nvSpPr>
          <p:spPr bwMode="auto">
            <a:xfrm>
              <a:off x="2515" y="266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7" name="Oval 124"/>
            <p:cNvSpPr>
              <a:spLocks noChangeArrowheads="1"/>
            </p:cNvSpPr>
            <p:nvPr/>
          </p:nvSpPr>
          <p:spPr bwMode="auto">
            <a:xfrm>
              <a:off x="2469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8" name="Oval 125"/>
            <p:cNvSpPr>
              <a:spLocks noChangeArrowheads="1"/>
            </p:cNvSpPr>
            <p:nvPr/>
          </p:nvSpPr>
          <p:spPr bwMode="auto">
            <a:xfrm>
              <a:off x="2560" y="28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99" name="Oval 126"/>
            <p:cNvSpPr>
              <a:spLocks noChangeArrowheads="1"/>
            </p:cNvSpPr>
            <p:nvPr/>
          </p:nvSpPr>
          <p:spPr bwMode="auto">
            <a:xfrm>
              <a:off x="2424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0" name="Oval 127"/>
            <p:cNvSpPr>
              <a:spLocks noChangeArrowheads="1"/>
            </p:cNvSpPr>
            <p:nvPr/>
          </p:nvSpPr>
          <p:spPr bwMode="auto">
            <a:xfrm>
              <a:off x="2560" y="302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1" name="Oval 128"/>
            <p:cNvSpPr>
              <a:spLocks noChangeArrowheads="1"/>
            </p:cNvSpPr>
            <p:nvPr/>
          </p:nvSpPr>
          <p:spPr bwMode="auto">
            <a:xfrm>
              <a:off x="2469" y="311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2" name="Oval 129"/>
            <p:cNvSpPr>
              <a:spLocks noChangeArrowheads="1"/>
            </p:cNvSpPr>
            <p:nvPr/>
          </p:nvSpPr>
          <p:spPr bwMode="auto">
            <a:xfrm>
              <a:off x="2333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3" name="Oval 130"/>
            <p:cNvSpPr>
              <a:spLocks noChangeArrowheads="1"/>
            </p:cNvSpPr>
            <p:nvPr/>
          </p:nvSpPr>
          <p:spPr bwMode="auto">
            <a:xfrm>
              <a:off x="2743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4" name="Oval 131"/>
            <p:cNvSpPr>
              <a:spLocks noChangeArrowheads="1"/>
            </p:cNvSpPr>
            <p:nvPr/>
          </p:nvSpPr>
          <p:spPr bwMode="auto">
            <a:xfrm>
              <a:off x="2652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5" name="Oval 132"/>
            <p:cNvSpPr>
              <a:spLocks noChangeArrowheads="1"/>
            </p:cNvSpPr>
            <p:nvPr/>
          </p:nvSpPr>
          <p:spPr bwMode="auto">
            <a:xfrm>
              <a:off x="2698" y="266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6" name="Oval 133"/>
            <p:cNvSpPr>
              <a:spLocks noChangeArrowheads="1"/>
            </p:cNvSpPr>
            <p:nvPr/>
          </p:nvSpPr>
          <p:spPr bwMode="auto">
            <a:xfrm>
              <a:off x="2652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7" name="Oval 134"/>
            <p:cNvSpPr>
              <a:spLocks noChangeArrowheads="1"/>
            </p:cNvSpPr>
            <p:nvPr/>
          </p:nvSpPr>
          <p:spPr bwMode="auto">
            <a:xfrm>
              <a:off x="2743" y="28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8" name="Oval 135"/>
            <p:cNvSpPr>
              <a:spLocks noChangeArrowheads="1"/>
            </p:cNvSpPr>
            <p:nvPr/>
          </p:nvSpPr>
          <p:spPr bwMode="auto">
            <a:xfrm>
              <a:off x="2607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09" name="Oval 136"/>
            <p:cNvSpPr>
              <a:spLocks noChangeArrowheads="1"/>
            </p:cNvSpPr>
            <p:nvPr/>
          </p:nvSpPr>
          <p:spPr bwMode="auto">
            <a:xfrm>
              <a:off x="2743" y="302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0" name="Oval 137"/>
            <p:cNvSpPr>
              <a:spLocks noChangeArrowheads="1"/>
            </p:cNvSpPr>
            <p:nvPr/>
          </p:nvSpPr>
          <p:spPr bwMode="auto">
            <a:xfrm>
              <a:off x="2652" y="311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1" name="Oval 138"/>
            <p:cNvSpPr>
              <a:spLocks noChangeArrowheads="1"/>
            </p:cNvSpPr>
            <p:nvPr/>
          </p:nvSpPr>
          <p:spPr bwMode="auto">
            <a:xfrm>
              <a:off x="2516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2" name="Oval 139"/>
            <p:cNvSpPr>
              <a:spLocks noChangeArrowheads="1"/>
            </p:cNvSpPr>
            <p:nvPr/>
          </p:nvSpPr>
          <p:spPr bwMode="auto">
            <a:xfrm>
              <a:off x="926" y="261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3" name="Oval 140"/>
            <p:cNvSpPr>
              <a:spLocks noChangeArrowheads="1"/>
            </p:cNvSpPr>
            <p:nvPr/>
          </p:nvSpPr>
          <p:spPr bwMode="auto">
            <a:xfrm>
              <a:off x="881" y="279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4" name="Oval 141"/>
            <p:cNvSpPr>
              <a:spLocks noChangeArrowheads="1"/>
            </p:cNvSpPr>
            <p:nvPr/>
          </p:nvSpPr>
          <p:spPr bwMode="auto">
            <a:xfrm>
              <a:off x="883" y="306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5" name="Oval 142"/>
            <p:cNvSpPr>
              <a:spLocks noChangeArrowheads="1"/>
            </p:cNvSpPr>
            <p:nvPr/>
          </p:nvSpPr>
          <p:spPr bwMode="auto">
            <a:xfrm>
              <a:off x="1153" y="261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6" name="Oval 143"/>
            <p:cNvSpPr>
              <a:spLocks noChangeArrowheads="1"/>
            </p:cNvSpPr>
            <p:nvPr/>
          </p:nvSpPr>
          <p:spPr bwMode="auto">
            <a:xfrm>
              <a:off x="1062" y="270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7" name="Oval 144"/>
            <p:cNvSpPr>
              <a:spLocks noChangeArrowheads="1"/>
            </p:cNvSpPr>
            <p:nvPr/>
          </p:nvSpPr>
          <p:spPr bwMode="auto">
            <a:xfrm>
              <a:off x="1062" y="2887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8" name="Oval 145"/>
            <p:cNvSpPr>
              <a:spLocks noChangeArrowheads="1"/>
            </p:cNvSpPr>
            <p:nvPr/>
          </p:nvSpPr>
          <p:spPr bwMode="auto">
            <a:xfrm>
              <a:off x="1246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19" name="Oval 146"/>
            <p:cNvSpPr>
              <a:spLocks noChangeArrowheads="1"/>
            </p:cNvSpPr>
            <p:nvPr/>
          </p:nvSpPr>
          <p:spPr bwMode="auto">
            <a:xfrm>
              <a:off x="1290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0" name="Oval 147"/>
            <p:cNvSpPr>
              <a:spLocks noChangeArrowheads="1"/>
            </p:cNvSpPr>
            <p:nvPr/>
          </p:nvSpPr>
          <p:spPr bwMode="auto">
            <a:xfrm>
              <a:off x="1201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1" name="Oval 148"/>
            <p:cNvSpPr>
              <a:spLocks noChangeArrowheads="1"/>
            </p:cNvSpPr>
            <p:nvPr/>
          </p:nvSpPr>
          <p:spPr bwMode="auto">
            <a:xfrm>
              <a:off x="1155" y="284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2" name="Oval 149"/>
            <p:cNvSpPr>
              <a:spLocks noChangeArrowheads="1"/>
            </p:cNvSpPr>
            <p:nvPr/>
          </p:nvSpPr>
          <p:spPr bwMode="auto">
            <a:xfrm>
              <a:off x="1246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3" name="Oval 150"/>
            <p:cNvSpPr>
              <a:spLocks noChangeArrowheads="1"/>
            </p:cNvSpPr>
            <p:nvPr/>
          </p:nvSpPr>
          <p:spPr bwMode="auto">
            <a:xfrm>
              <a:off x="1473" y="257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4" name="Oval 151"/>
            <p:cNvSpPr>
              <a:spLocks noChangeArrowheads="1"/>
            </p:cNvSpPr>
            <p:nvPr/>
          </p:nvSpPr>
          <p:spPr bwMode="auto">
            <a:xfrm>
              <a:off x="1382" y="266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5" name="Oval 152"/>
            <p:cNvSpPr>
              <a:spLocks noChangeArrowheads="1"/>
            </p:cNvSpPr>
            <p:nvPr/>
          </p:nvSpPr>
          <p:spPr bwMode="auto">
            <a:xfrm>
              <a:off x="1382" y="284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6" name="Oval 153"/>
            <p:cNvSpPr>
              <a:spLocks noChangeArrowheads="1"/>
            </p:cNvSpPr>
            <p:nvPr/>
          </p:nvSpPr>
          <p:spPr bwMode="auto">
            <a:xfrm>
              <a:off x="1019" y="2797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7" name="Oval 154"/>
            <p:cNvSpPr>
              <a:spLocks noChangeArrowheads="1"/>
            </p:cNvSpPr>
            <p:nvPr/>
          </p:nvSpPr>
          <p:spPr bwMode="auto">
            <a:xfrm>
              <a:off x="1064" y="252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8" name="Oval 155"/>
            <p:cNvSpPr>
              <a:spLocks noChangeArrowheads="1"/>
            </p:cNvSpPr>
            <p:nvPr/>
          </p:nvSpPr>
          <p:spPr bwMode="auto">
            <a:xfrm>
              <a:off x="883" y="2388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29" name="Oval 156"/>
            <p:cNvSpPr>
              <a:spLocks noChangeArrowheads="1"/>
            </p:cNvSpPr>
            <p:nvPr/>
          </p:nvSpPr>
          <p:spPr bwMode="auto">
            <a:xfrm>
              <a:off x="972" y="2478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0" name="Oval 157"/>
            <p:cNvSpPr>
              <a:spLocks noChangeArrowheads="1"/>
            </p:cNvSpPr>
            <p:nvPr/>
          </p:nvSpPr>
          <p:spPr bwMode="auto">
            <a:xfrm>
              <a:off x="1336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1" name="Oval 158"/>
            <p:cNvSpPr>
              <a:spLocks noChangeArrowheads="1"/>
            </p:cNvSpPr>
            <p:nvPr/>
          </p:nvSpPr>
          <p:spPr bwMode="auto">
            <a:xfrm>
              <a:off x="883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2" name="Oval 159"/>
            <p:cNvSpPr>
              <a:spLocks noChangeArrowheads="1"/>
            </p:cNvSpPr>
            <p:nvPr/>
          </p:nvSpPr>
          <p:spPr bwMode="auto">
            <a:xfrm>
              <a:off x="1108" y="2388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3" name="Oval 160"/>
            <p:cNvSpPr>
              <a:spLocks noChangeArrowheads="1"/>
            </p:cNvSpPr>
            <p:nvPr/>
          </p:nvSpPr>
          <p:spPr bwMode="auto">
            <a:xfrm>
              <a:off x="1291" y="306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4" name="Oval 161"/>
            <p:cNvSpPr>
              <a:spLocks noChangeArrowheads="1"/>
            </p:cNvSpPr>
            <p:nvPr/>
          </p:nvSpPr>
          <p:spPr bwMode="auto">
            <a:xfrm>
              <a:off x="881" y="334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5" name="Oval 162"/>
            <p:cNvSpPr>
              <a:spLocks noChangeArrowheads="1"/>
            </p:cNvSpPr>
            <p:nvPr/>
          </p:nvSpPr>
          <p:spPr bwMode="auto">
            <a:xfrm>
              <a:off x="1199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6" name="Oval 163"/>
            <p:cNvSpPr>
              <a:spLocks noChangeArrowheads="1"/>
            </p:cNvSpPr>
            <p:nvPr/>
          </p:nvSpPr>
          <p:spPr bwMode="auto">
            <a:xfrm>
              <a:off x="1245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7" name="Oval 164"/>
            <p:cNvSpPr>
              <a:spLocks noChangeArrowheads="1"/>
            </p:cNvSpPr>
            <p:nvPr/>
          </p:nvSpPr>
          <p:spPr bwMode="auto">
            <a:xfrm>
              <a:off x="1380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8" name="Oval 165"/>
            <p:cNvSpPr>
              <a:spLocks noChangeArrowheads="1"/>
            </p:cNvSpPr>
            <p:nvPr/>
          </p:nvSpPr>
          <p:spPr bwMode="auto">
            <a:xfrm>
              <a:off x="1471" y="2434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39" name="Oval 166"/>
            <p:cNvSpPr>
              <a:spLocks noChangeArrowheads="1"/>
            </p:cNvSpPr>
            <p:nvPr/>
          </p:nvSpPr>
          <p:spPr bwMode="auto">
            <a:xfrm>
              <a:off x="1607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0" name="Oval 167"/>
            <p:cNvSpPr>
              <a:spLocks noChangeArrowheads="1"/>
            </p:cNvSpPr>
            <p:nvPr/>
          </p:nvSpPr>
          <p:spPr bwMode="auto">
            <a:xfrm>
              <a:off x="1788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1" name="Oval 168"/>
            <p:cNvSpPr>
              <a:spLocks noChangeArrowheads="1"/>
            </p:cNvSpPr>
            <p:nvPr/>
          </p:nvSpPr>
          <p:spPr bwMode="auto">
            <a:xfrm>
              <a:off x="1971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2" name="Oval 169"/>
            <p:cNvSpPr>
              <a:spLocks noChangeArrowheads="1"/>
            </p:cNvSpPr>
            <p:nvPr/>
          </p:nvSpPr>
          <p:spPr bwMode="auto">
            <a:xfrm>
              <a:off x="2151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3" name="Oval 170"/>
            <p:cNvSpPr>
              <a:spLocks noChangeArrowheads="1"/>
            </p:cNvSpPr>
            <p:nvPr/>
          </p:nvSpPr>
          <p:spPr bwMode="auto">
            <a:xfrm>
              <a:off x="2333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4" name="Oval 171"/>
            <p:cNvSpPr>
              <a:spLocks noChangeArrowheads="1"/>
            </p:cNvSpPr>
            <p:nvPr/>
          </p:nvSpPr>
          <p:spPr bwMode="auto">
            <a:xfrm>
              <a:off x="2514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5" name="Oval 172"/>
            <p:cNvSpPr>
              <a:spLocks noChangeArrowheads="1"/>
            </p:cNvSpPr>
            <p:nvPr/>
          </p:nvSpPr>
          <p:spPr bwMode="auto">
            <a:xfrm>
              <a:off x="2696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6" name="Oval 173"/>
            <p:cNvSpPr>
              <a:spLocks noChangeArrowheads="1"/>
            </p:cNvSpPr>
            <p:nvPr/>
          </p:nvSpPr>
          <p:spPr bwMode="auto">
            <a:xfrm>
              <a:off x="2877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7" name="Oval 174"/>
            <p:cNvSpPr>
              <a:spLocks noChangeArrowheads="1"/>
            </p:cNvSpPr>
            <p:nvPr/>
          </p:nvSpPr>
          <p:spPr bwMode="auto">
            <a:xfrm>
              <a:off x="2878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8" name="Oval 175"/>
            <p:cNvSpPr>
              <a:spLocks noChangeArrowheads="1"/>
            </p:cNvSpPr>
            <p:nvPr/>
          </p:nvSpPr>
          <p:spPr bwMode="auto">
            <a:xfrm>
              <a:off x="2877" y="261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49" name="Oval 176"/>
            <p:cNvSpPr>
              <a:spLocks noChangeArrowheads="1"/>
            </p:cNvSpPr>
            <p:nvPr/>
          </p:nvSpPr>
          <p:spPr bwMode="auto">
            <a:xfrm>
              <a:off x="2832" y="275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0" name="Oval 177"/>
            <p:cNvSpPr>
              <a:spLocks noChangeArrowheads="1"/>
            </p:cNvSpPr>
            <p:nvPr/>
          </p:nvSpPr>
          <p:spPr bwMode="auto">
            <a:xfrm>
              <a:off x="1426" y="306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1" name="Oval 178"/>
            <p:cNvSpPr>
              <a:spLocks noChangeArrowheads="1"/>
            </p:cNvSpPr>
            <p:nvPr/>
          </p:nvSpPr>
          <p:spPr bwMode="auto">
            <a:xfrm>
              <a:off x="2650" y="3250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2" name="Oval 179"/>
            <p:cNvSpPr>
              <a:spLocks noChangeArrowheads="1"/>
            </p:cNvSpPr>
            <p:nvPr/>
          </p:nvSpPr>
          <p:spPr bwMode="auto">
            <a:xfrm>
              <a:off x="973" y="2343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3" name="Oval 180"/>
            <p:cNvSpPr>
              <a:spLocks noChangeArrowheads="1"/>
            </p:cNvSpPr>
            <p:nvPr/>
          </p:nvSpPr>
          <p:spPr bwMode="auto">
            <a:xfrm>
              <a:off x="837" y="2479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4" name="Oval 181"/>
            <p:cNvSpPr>
              <a:spLocks noChangeArrowheads="1"/>
            </p:cNvSpPr>
            <p:nvPr/>
          </p:nvSpPr>
          <p:spPr bwMode="auto">
            <a:xfrm>
              <a:off x="927" y="293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5" name="Oval 182"/>
            <p:cNvSpPr>
              <a:spLocks noChangeArrowheads="1"/>
            </p:cNvSpPr>
            <p:nvPr/>
          </p:nvSpPr>
          <p:spPr bwMode="auto">
            <a:xfrm>
              <a:off x="837" y="266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6" name="Oval 183"/>
            <p:cNvSpPr>
              <a:spLocks noChangeArrowheads="1"/>
            </p:cNvSpPr>
            <p:nvPr/>
          </p:nvSpPr>
          <p:spPr bwMode="auto">
            <a:xfrm>
              <a:off x="2786" y="320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7" name="Oval 184"/>
            <p:cNvSpPr>
              <a:spLocks noChangeArrowheads="1"/>
            </p:cNvSpPr>
            <p:nvPr/>
          </p:nvSpPr>
          <p:spPr bwMode="auto">
            <a:xfrm>
              <a:off x="883" y="3568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8" name="Oval 185"/>
            <p:cNvSpPr>
              <a:spLocks noChangeArrowheads="1"/>
            </p:cNvSpPr>
            <p:nvPr/>
          </p:nvSpPr>
          <p:spPr bwMode="auto">
            <a:xfrm>
              <a:off x="928" y="3885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59" name="Oval 186"/>
            <p:cNvSpPr>
              <a:spLocks noChangeArrowheads="1"/>
            </p:cNvSpPr>
            <p:nvPr/>
          </p:nvSpPr>
          <p:spPr bwMode="auto">
            <a:xfrm>
              <a:off x="2832" y="3522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0" name="Oval 187"/>
            <p:cNvSpPr>
              <a:spLocks noChangeArrowheads="1"/>
            </p:cNvSpPr>
            <p:nvPr/>
          </p:nvSpPr>
          <p:spPr bwMode="auto">
            <a:xfrm>
              <a:off x="1380" y="3931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1" name="Oval 188"/>
            <p:cNvSpPr>
              <a:spLocks noChangeArrowheads="1"/>
            </p:cNvSpPr>
            <p:nvPr/>
          </p:nvSpPr>
          <p:spPr bwMode="auto">
            <a:xfrm>
              <a:off x="2741" y="4066"/>
              <a:ext cx="91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2" name="Oval 189"/>
            <p:cNvSpPr>
              <a:spLocks noChangeArrowheads="1"/>
            </p:cNvSpPr>
            <p:nvPr/>
          </p:nvSpPr>
          <p:spPr bwMode="auto">
            <a:xfrm>
              <a:off x="974" y="388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3" name="Oval 190"/>
            <p:cNvSpPr>
              <a:spLocks noChangeArrowheads="1"/>
            </p:cNvSpPr>
            <p:nvPr/>
          </p:nvSpPr>
          <p:spPr bwMode="auto">
            <a:xfrm>
              <a:off x="974" y="406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4" name="Oval 191"/>
            <p:cNvSpPr>
              <a:spLocks noChangeArrowheads="1"/>
            </p:cNvSpPr>
            <p:nvPr/>
          </p:nvSpPr>
          <p:spPr bwMode="auto">
            <a:xfrm>
              <a:off x="1110" y="397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5" name="Oval 192"/>
            <p:cNvSpPr>
              <a:spLocks noChangeArrowheads="1"/>
            </p:cNvSpPr>
            <p:nvPr/>
          </p:nvSpPr>
          <p:spPr bwMode="auto">
            <a:xfrm>
              <a:off x="1246" y="388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6" name="Oval 193"/>
            <p:cNvSpPr>
              <a:spLocks noChangeArrowheads="1"/>
            </p:cNvSpPr>
            <p:nvPr/>
          </p:nvSpPr>
          <p:spPr bwMode="auto">
            <a:xfrm>
              <a:off x="1246" y="406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7" name="Oval 194"/>
            <p:cNvSpPr>
              <a:spLocks noChangeArrowheads="1"/>
            </p:cNvSpPr>
            <p:nvPr/>
          </p:nvSpPr>
          <p:spPr bwMode="auto">
            <a:xfrm>
              <a:off x="1426" y="397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8" name="Oval 195"/>
            <p:cNvSpPr>
              <a:spLocks noChangeArrowheads="1"/>
            </p:cNvSpPr>
            <p:nvPr/>
          </p:nvSpPr>
          <p:spPr bwMode="auto">
            <a:xfrm>
              <a:off x="1609" y="37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9" name="Oval 196"/>
            <p:cNvSpPr>
              <a:spLocks noChangeArrowheads="1"/>
            </p:cNvSpPr>
            <p:nvPr/>
          </p:nvSpPr>
          <p:spPr bwMode="auto">
            <a:xfrm>
              <a:off x="1609" y="397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0" name="Oval 197"/>
            <p:cNvSpPr>
              <a:spLocks noChangeArrowheads="1"/>
            </p:cNvSpPr>
            <p:nvPr/>
          </p:nvSpPr>
          <p:spPr bwMode="auto">
            <a:xfrm>
              <a:off x="1745" y="388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1" name="Oval 198"/>
            <p:cNvSpPr>
              <a:spLocks noChangeArrowheads="1"/>
            </p:cNvSpPr>
            <p:nvPr/>
          </p:nvSpPr>
          <p:spPr bwMode="auto">
            <a:xfrm>
              <a:off x="1881" y="37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2" name="Oval 199"/>
            <p:cNvSpPr>
              <a:spLocks noChangeArrowheads="1"/>
            </p:cNvSpPr>
            <p:nvPr/>
          </p:nvSpPr>
          <p:spPr bwMode="auto">
            <a:xfrm>
              <a:off x="1881" y="397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3" name="Oval 200"/>
            <p:cNvSpPr>
              <a:spLocks noChangeArrowheads="1"/>
            </p:cNvSpPr>
            <p:nvPr/>
          </p:nvSpPr>
          <p:spPr bwMode="auto">
            <a:xfrm>
              <a:off x="2061" y="388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4" name="Oval 201"/>
            <p:cNvSpPr>
              <a:spLocks noChangeArrowheads="1"/>
            </p:cNvSpPr>
            <p:nvPr/>
          </p:nvSpPr>
          <p:spPr bwMode="auto">
            <a:xfrm>
              <a:off x="1019" y="356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5" name="Oval 202"/>
            <p:cNvSpPr>
              <a:spLocks noChangeArrowheads="1"/>
            </p:cNvSpPr>
            <p:nvPr/>
          </p:nvSpPr>
          <p:spPr bwMode="auto">
            <a:xfrm>
              <a:off x="1019" y="374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6" name="Oval 203"/>
            <p:cNvSpPr>
              <a:spLocks noChangeArrowheads="1"/>
            </p:cNvSpPr>
            <p:nvPr/>
          </p:nvSpPr>
          <p:spPr bwMode="auto">
            <a:xfrm>
              <a:off x="1155" y="365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7" name="Oval 204"/>
            <p:cNvSpPr>
              <a:spLocks noChangeArrowheads="1"/>
            </p:cNvSpPr>
            <p:nvPr/>
          </p:nvSpPr>
          <p:spPr bwMode="auto">
            <a:xfrm>
              <a:off x="1291" y="356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8" name="Oval 205"/>
            <p:cNvSpPr>
              <a:spLocks noChangeArrowheads="1"/>
            </p:cNvSpPr>
            <p:nvPr/>
          </p:nvSpPr>
          <p:spPr bwMode="auto">
            <a:xfrm>
              <a:off x="1291" y="375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79" name="Oval 206"/>
            <p:cNvSpPr>
              <a:spLocks noChangeArrowheads="1"/>
            </p:cNvSpPr>
            <p:nvPr/>
          </p:nvSpPr>
          <p:spPr bwMode="auto">
            <a:xfrm>
              <a:off x="1471" y="365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0" name="Oval 207"/>
            <p:cNvSpPr>
              <a:spLocks noChangeArrowheads="1"/>
            </p:cNvSpPr>
            <p:nvPr/>
          </p:nvSpPr>
          <p:spPr bwMode="auto">
            <a:xfrm>
              <a:off x="1608" y="343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1" name="Oval 208"/>
            <p:cNvSpPr>
              <a:spLocks noChangeArrowheads="1"/>
            </p:cNvSpPr>
            <p:nvPr/>
          </p:nvSpPr>
          <p:spPr bwMode="auto">
            <a:xfrm>
              <a:off x="1608" y="361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2" name="Oval 209"/>
            <p:cNvSpPr>
              <a:spLocks noChangeArrowheads="1"/>
            </p:cNvSpPr>
            <p:nvPr/>
          </p:nvSpPr>
          <p:spPr bwMode="auto">
            <a:xfrm>
              <a:off x="1744" y="35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3" name="Oval 210"/>
            <p:cNvSpPr>
              <a:spLocks noChangeArrowheads="1"/>
            </p:cNvSpPr>
            <p:nvPr/>
          </p:nvSpPr>
          <p:spPr bwMode="auto">
            <a:xfrm>
              <a:off x="1880" y="343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4" name="Oval 211"/>
            <p:cNvSpPr>
              <a:spLocks noChangeArrowheads="1"/>
            </p:cNvSpPr>
            <p:nvPr/>
          </p:nvSpPr>
          <p:spPr bwMode="auto">
            <a:xfrm>
              <a:off x="1880" y="36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5" name="Oval 212"/>
            <p:cNvSpPr>
              <a:spLocks noChangeArrowheads="1"/>
            </p:cNvSpPr>
            <p:nvPr/>
          </p:nvSpPr>
          <p:spPr bwMode="auto">
            <a:xfrm>
              <a:off x="2060" y="35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6" name="Oval 213"/>
            <p:cNvSpPr>
              <a:spLocks noChangeArrowheads="1"/>
            </p:cNvSpPr>
            <p:nvPr/>
          </p:nvSpPr>
          <p:spPr bwMode="auto">
            <a:xfrm>
              <a:off x="2153" y="361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7" name="Oval 214"/>
            <p:cNvSpPr>
              <a:spLocks noChangeArrowheads="1"/>
            </p:cNvSpPr>
            <p:nvPr/>
          </p:nvSpPr>
          <p:spPr bwMode="auto">
            <a:xfrm>
              <a:off x="2153" y="379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8" name="Oval 215"/>
            <p:cNvSpPr>
              <a:spLocks noChangeArrowheads="1"/>
            </p:cNvSpPr>
            <p:nvPr/>
          </p:nvSpPr>
          <p:spPr bwMode="auto">
            <a:xfrm>
              <a:off x="2289" y="370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89" name="Oval 216"/>
            <p:cNvSpPr>
              <a:spLocks noChangeArrowheads="1"/>
            </p:cNvSpPr>
            <p:nvPr/>
          </p:nvSpPr>
          <p:spPr bwMode="auto">
            <a:xfrm>
              <a:off x="2425" y="361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0" name="Oval 217"/>
            <p:cNvSpPr>
              <a:spLocks noChangeArrowheads="1"/>
            </p:cNvSpPr>
            <p:nvPr/>
          </p:nvSpPr>
          <p:spPr bwMode="auto">
            <a:xfrm>
              <a:off x="2425" y="37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1" name="Oval 218"/>
            <p:cNvSpPr>
              <a:spLocks noChangeArrowheads="1"/>
            </p:cNvSpPr>
            <p:nvPr/>
          </p:nvSpPr>
          <p:spPr bwMode="auto">
            <a:xfrm>
              <a:off x="2605" y="370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2" name="Oval 219"/>
            <p:cNvSpPr>
              <a:spLocks noChangeArrowheads="1"/>
            </p:cNvSpPr>
            <p:nvPr/>
          </p:nvSpPr>
          <p:spPr bwMode="auto">
            <a:xfrm>
              <a:off x="2244" y="384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3" name="Oval 220"/>
            <p:cNvSpPr>
              <a:spLocks noChangeArrowheads="1"/>
            </p:cNvSpPr>
            <p:nvPr/>
          </p:nvSpPr>
          <p:spPr bwMode="auto">
            <a:xfrm>
              <a:off x="2244" y="4021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4" name="Oval 221"/>
            <p:cNvSpPr>
              <a:spLocks noChangeArrowheads="1"/>
            </p:cNvSpPr>
            <p:nvPr/>
          </p:nvSpPr>
          <p:spPr bwMode="auto">
            <a:xfrm>
              <a:off x="2380" y="3931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5" name="Oval 222"/>
            <p:cNvSpPr>
              <a:spLocks noChangeArrowheads="1"/>
            </p:cNvSpPr>
            <p:nvPr/>
          </p:nvSpPr>
          <p:spPr bwMode="auto">
            <a:xfrm>
              <a:off x="2516" y="384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6" name="Oval 223"/>
            <p:cNvSpPr>
              <a:spLocks noChangeArrowheads="1"/>
            </p:cNvSpPr>
            <p:nvPr/>
          </p:nvSpPr>
          <p:spPr bwMode="auto">
            <a:xfrm>
              <a:off x="2516" y="402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7" name="Oval 224"/>
            <p:cNvSpPr>
              <a:spLocks noChangeArrowheads="1"/>
            </p:cNvSpPr>
            <p:nvPr/>
          </p:nvSpPr>
          <p:spPr bwMode="auto">
            <a:xfrm>
              <a:off x="2696" y="3931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8" name="Oval 225"/>
            <p:cNvSpPr>
              <a:spLocks noChangeArrowheads="1"/>
            </p:cNvSpPr>
            <p:nvPr/>
          </p:nvSpPr>
          <p:spPr bwMode="auto">
            <a:xfrm>
              <a:off x="928" y="32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99" name="Oval 226"/>
            <p:cNvSpPr>
              <a:spLocks noChangeArrowheads="1"/>
            </p:cNvSpPr>
            <p:nvPr/>
          </p:nvSpPr>
          <p:spPr bwMode="auto">
            <a:xfrm>
              <a:off x="928" y="347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0" name="Oval 227"/>
            <p:cNvSpPr>
              <a:spLocks noChangeArrowheads="1"/>
            </p:cNvSpPr>
            <p:nvPr/>
          </p:nvSpPr>
          <p:spPr bwMode="auto">
            <a:xfrm>
              <a:off x="1064" y="338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1" name="Oval 228"/>
            <p:cNvSpPr>
              <a:spLocks noChangeArrowheads="1"/>
            </p:cNvSpPr>
            <p:nvPr/>
          </p:nvSpPr>
          <p:spPr bwMode="auto">
            <a:xfrm>
              <a:off x="1200" y="32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2" name="Oval 229"/>
            <p:cNvSpPr>
              <a:spLocks noChangeArrowheads="1"/>
            </p:cNvSpPr>
            <p:nvPr/>
          </p:nvSpPr>
          <p:spPr bwMode="auto">
            <a:xfrm>
              <a:off x="1200" y="347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3" name="Oval 230"/>
            <p:cNvSpPr>
              <a:spLocks noChangeArrowheads="1"/>
            </p:cNvSpPr>
            <p:nvPr/>
          </p:nvSpPr>
          <p:spPr bwMode="auto">
            <a:xfrm>
              <a:off x="1380" y="338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4" name="Oval 231"/>
            <p:cNvSpPr>
              <a:spLocks noChangeArrowheads="1"/>
            </p:cNvSpPr>
            <p:nvPr/>
          </p:nvSpPr>
          <p:spPr bwMode="auto">
            <a:xfrm>
              <a:off x="1472" y="31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5" name="Oval 232"/>
            <p:cNvSpPr>
              <a:spLocks noChangeArrowheads="1"/>
            </p:cNvSpPr>
            <p:nvPr/>
          </p:nvSpPr>
          <p:spPr bwMode="auto">
            <a:xfrm>
              <a:off x="1472" y="32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6" name="Oval 233"/>
            <p:cNvSpPr>
              <a:spLocks noChangeArrowheads="1"/>
            </p:cNvSpPr>
            <p:nvPr/>
          </p:nvSpPr>
          <p:spPr bwMode="auto">
            <a:xfrm>
              <a:off x="1608" y="320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7" name="Oval 234"/>
            <p:cNvSpPr>
              <a:spLocks noChangeArrowheads="1"/>
            </p:cNvSpPr>
            <p:nvPr/>
          </p:nvSpPr>
          <p:spPr bwMode="auto">
            <a:xfrm>
              <a:off x="1744" y="31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8" name="Oval 235"/>
            <p:cNvSpPr>
              <a:spLocks noChangeArrowheads="1"/>
            </p:cNvSpPr>
            <p:nvPr/>
          </p:nvSpPr>
          <p:spPr bwMode="auto">
            <a:xfrm>
              <a:off x="1744" y="329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09" name="Oval 236"/>
            <p:cNvSpPr>
              <a:spLocks noChangeArrowheads="1"/>
            </p:cNvSpPr>
            <p:nvPr/>
          </p:nvSpPr>
          <p:spPr bwMode="auto">
            <a:xfrm>
              <a:off x="1924" y="320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0" name="Oval 237"/>
            <p:cNvSpPr>
              <a:spLocks noChangeArrowheads="1"/>
            </p:cNvSpPr>
            <p:nvPr/>
          </p:nvSpPr>
          <p:spPr bwMode="auto">
            <a:xfrm>
              <a:off x="2017" y="31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1" name="Oval 238"/>
            <p:cNvSpPr>
              <a:spLocks noChangeArrowheads="1"/>
            </p:cNvSpPr>
            <p:nvPr/>
          </p:nvSpPr>
          <p:spPr bwMode="auto">
            <a:xfrm>
              <a:off x="2017" y="32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2" name="Oval 239"/>
            <p:cNvSpPr>
              <a:spLocks noChangeArrowheads="1"/>
            </p:cNvSpPr>
            <p:nvPr/>
          </p:nvSpPr>
          <p:spPr bwMode="auto">
            <a:xfrm>
              <a:off x="2153" y="320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3" name="Oval 240"/>
            <p:cNvSpPr>
              <a:spLocks noChangeArrowheads="1"/>
            </p:cNvSpPr>
            <p:nvPr/>
          </p:nvSpPr>
          <p:spPr bwMode="auto">
            <a:xfrm>
              <a:off x="2289" y="31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4" name="Oval 241"/>
            <p:cNvSpPr>
              <a:spLocks noChangeArrowheads="1"/>
            </p:cNvSpPr>
            <p:nvPr/>
          </p:nvSpPr>
          <p:spPr bwMode="auto">
            <a:xfrm>
              <a:off x="2289" y="329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5" name="Oval 242"/>
            <p:cNvSpPr>
              <a:spLocks noChangeArrowheads="1"/>
            </p:cNvSpPr>
            <p:nvPr/>
          </p:nvSpPr>
          <p:spPr bwMode="auto">
            <a:xfrm>
              <a:off x="2469" y="320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6" name="Oval 243"/>
            <p:cNvSpPr>
              <a:spLocks noChangeArrowheads="1"/>
            </p:cNvSpPr>
            <p:nvPr/>
          </p:nvSpPr>
          <p:spPr bwMode="auto">
            <a:xfrm>
              <a:off x="2153" y="3341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7" name="Oval 244"/>
            <p:cNvSpPr>
              <a:spLocks noChangeArrowheads="1"/>
            </p:cNvSpPr>
            <p:nvPr/>
          </p:nvSpPr>
          <p:spPr bwMode="auto">
            <a:xfrm>
              <a:off x="2289" y="356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8" name="Oval 245"/>
            <p:cNvSpPr>
              <a:spLocks noChangeArrowheads="1"/>
            </p:cNvSpPr>
            <p:nvPr/>
          </p:nvSpPr>
          <p:spPr bwMode="auto">
            <a:xfrm>
              <a:off x="2425" y="347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19" name="Oval 246"/>
            <p:cNvSpPr>
              <a:spLocks noChangeArrowheads="1"/>
            </p:cNvSpPr>
            <p:nvPr/>
          </p:nvSpPr>
          <p:spPr bwMode="auto">
            <a:xfrm>
              <a:off x="2561" y="338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0" name="Oval 247"/>
            <p:cNvSpPr>
              <a:spLocks noChangeArrowheads="1"/>
            </p:cNvSpPr>
            <p:nvPr/>
          </p:nvSpPr>
          <p:spPr bwMode="auto">
            <a:xfrm>
              <a:off x="2561" y="356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1" name="Oval 248"/>
            <p:cNvSpPr>
              <a:spLocks noChangeArrowheads="1"/>
            </p:cNvSpPr>
            <p:nvPr/>
          </p:nvSpPr>
          <p:spPr bwMode="auto">
            <a:xfrm>
              <a:off x="2741" y="347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2" name="Oval 249"/>
            <p:cNvSpPr>
              <a:spLocks noChangeArrowheads="1"/>
            </p:cNvSpPr>
            <p:nvPr/>
          </p:nvSpPr>
          <p:spPr bwMode="auto">
            <a:xfrm>
              <a:off x="883" y="30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3" name="Oval 250"/>
            <p:cNvSpPr>
              <a:spLocks noChangeArrowheads="1"/>
            </p:cNvSpPr>
            <p:nvPr/>
          </p:nvSpPr>
          <p:spPr bwMode="auto">
            <a:xfrm>
              <a:off x="883" y="320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4" name="Oval 251"/>
            <p:cNvSpPr>
              <a:spLocks noChangeArrowheads="1"/>
            </p:cNvSpPr>
            <p:nvPr/>
          </p:nvSpPr>
          <p:spPr bwMode="auto">
            <a:xfrm>
              <a:off x="1019" y="31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5" name="Oval 252"/>
            <p:cNvSpPr>
              <a:spLocks noChangeArrowheads="1"/>
            </p:cNvSpPr>
            <p:nvPr/>
          </p:nvSpPr>
          <p:spPr bwMode="auto">
            <a:xfrm>
              <a:off x="1155" y="30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6" name="Oval 253"/>
            <p:cNvSpPr>
              <a:spLocks noChangeArrowheads="1"/>
            </p:cNvSpPr>
            <p:nvPr/>
          </p:nvSpPr>
          <p:spPr bwMode="auto">
            <a:xfrm>
              <a:off x="1155" y="320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7" name="Oval 254"/>
            <p:cNvSpPr>
              <a:spLocks noChangeArrowheads="1"/>
            </p:cNvSpPr>
            <p:nvPr/>
          </p:nvSpPr>
          <p:spPr bwMode="auto">
            <a:xfrm>
              <a:off x="1335" y="31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8" name="Oval 255"/>
            <p:cNvSpPr>
              <a:spLocks noChangeArrowheads="1"/>
            </p:cNvSpPr>
            <p:nvPr/>
          </p:nvSpPr>
          <p:spPr bwMode="auto">
            <a:xfrm>
              <a:off x="1382" y="279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29" name="Oval 256"/>
            <p:cNvSpPr>
              <a:spLocks noChangeArrowheads="1"/>
            </p:cNvSpPr>
            <p:nvPr/>
          </p:nvSpPr>
          <p:spPr bwMode="auto">
            <a:xfrm>
              <a:off x="1382" y="297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0" name="Oval 257"/>
            <p:cNvSpPr>
              <a:spLocks noChangeArrowheads="1"/>
            </p:cNvSpPr>
            <p:nvPr/>
          </p:nvSpPr>
          <p:spPr bwMode="auto">
            <a:xfrm>
              <a:off x="1518" y="288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1" name="Oval 258"/>
            <p:cNvSpPr>
              <a:spLocks noChangeArrowheads="1"/>
            </p:cNvSpPr>
            <p:nvPr/>
          </p:nvSpPr>
          <p:spPr bwMode="auto">
            <a:xfrm>
              <a:off x="1654" y="279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2" name="Oval 259"/>
            <p:cNvSpPr>
              <a:spLocks noChangeArrowheads="1"/>
            </p:cNvSpPr>
            <p:nvPr/>
          </p:nvSpPr>
          <p:spPr bwMode="auto">
            <a:xfrm>
              <a:off x="1654" y="297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3" name="Oval 260"/>
            <p:cNvSpPr>
              <a:spLocks noChangeArrowheads="1"/>
            </p:cNvSpPr>
            <p:nvPr/>
          </p:nvSpPr>
          <p:spPr bwMode="auto">
            <a:xfrm>
              <a:off x="1834" y="288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4" name="Oval 261"/>
            <p:cNvSpPr>
              <a:spLocks noChangeArrowheads="1"/>
            </p:cNvSpPr>
            <p:nvPr/>
          </p:nvSpPr>
          <p:spPr bwMode="auto">
            <a:xfrm>
              <a:off x="1972" y="279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5" name="Oval 262"/>
            <p:cNvSpPr>
              <a:spLocks noChangeArrowheads="1"/>
            </p:cNvSpPr>
            <p:nvPr/>
          </p:nvSpPr>
          <p:spPr bwMode="auto">
            <a:xfrm>
              <a:off x="1972" y="297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6" name="Oval 263"/>
            <p:cNvSpPr>
              <a:spLocks noChangeArrowheads="1"/>
            </p:cNvSpPr>
            <p:nvPr/>
          </p:nvSpPr>
          <p:spPr bwMode="auto">
            <a:xfrm>
              <a:off x="2108" y="288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7" name="Oval 264"/>
            <p:cNvSpPr>
              <a:spLocks noChangeArrowheads="1"/>
            </p:cNvSpPr>
            <p:nvPr/>
          </p:nvSpPr>
          <p:spPr bwMode="auto">
            <a:xfrm>
              <a:off x="2244" y="288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8" name="Oval 265"/>
            <p:cNvSpPr>
              <a:spLocks noChangeArrowheads="1"/>
            </p:cNvSpPr>
            <p:nvPr/>
          </p:nvSpPr>
          <p:spPr bwMode="auto">
            <a:xfrm>
              <a:off x="2153" y="306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39" name="Oval 266"/>
            <p:cNvSpPr>
              <a:spLocks noChangeArrowheads="1"/>
            </p:cNvSpPr>
            <p:nvPr/>
          </p:nvSpPr>
          <p:spPr bwMode="auto">
            <a:xfrm>
              <a:off x="2424" y="288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0" name="Oval 267"/>
            <p:cNvSpPr>
              <a:spLocks noChangeArrowheads="1"/>
            </p:cNvSpPr>
            <p:nvPr/>
          </p:nvSpPr>
          <p:spPr bwMode="auto">
            <a:xfrm>
              <a:off x="1017" y="2978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1" name="Oval 268"/>
            <p:cNvSpPr>
              <a:spLocks noChangeArrowheads="1"/>
            </p:cNvSpPr>
            <p:nvPr/>
          </p:nvSpPr>
          <p:spPr bwMode="auto">
            <a:xfrm>
              <a:off x="838" y="279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2" name="Oval 269"/>
            <p:cNvSpPr>
              <a:spLocks noChangeArrowheads="1"/>
            </p:cNvSpPr>
            <p:nvPr/>
          </p:nvSpPr>
          <p:spPr bwMode="auto">
            <a:xfrm>
              <a:off x="974" y="270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3" name="Oval 270"/>
            <p:cNvSpPr>
              <a:spLocks noChangeArrowheads="1"/>
            </p:cNvSpPr>
            <p:nvPr/>
          </p:nvSpPr>
          <p:spPr bwMode="auto">
            <a:xfrm>
              <a:off x="1153" y="266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4" name="Oval 271"/>
            <p:cNvSpPr>
              <a:spLocks noChangeArrowheads="1"/>
            </p:cNvSpPr>
            <p:nvPr/>
          </p:nvSpPr>
          <p:spPr bwMode="auto">
            <a:xfrm>
              <a:off x="1110" y="279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5" name="Oval 272"/>
            <p:cNvSpPr>
              <a:spLocks noChangeArrowheads="1"/>
            </p:cNvSpPr>
            <p:nvPr/>
          </p:nvSpPr>
          <p:spPr bwMode="auto">
            <a:xfrm>
              <a:off x="1290" y="270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6" name="Oval 273"/>
            <p:cNvSpPr>
              <a:spLocks noChangeArrowheads="1"/>
            </p:cNvSpPr>
            <p:nvPr/>
          </p:nvSpPr>
          <p:spPr bwMode="auto">
            <a:xfrm>
              <a:off x="1336" y="234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7" name="Oval 274"/>
            <p:cNvSpPr>
              <a:spLocks noChangeArrowheads="1"/>
            </p:cNvSpPr>
            <p:nvPr/>
          </p:nvSpPr>
          <p:spPr bwMode="auto">
            <a:xfrm>
              <a:off x="1380" y="257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8" name="Oval 275"/>
            <p:cNvSpPr>
              <a:spLocks noChangeArrowheads="1"/>
            </p:cNvSpPr>
            <p:nvPr/>
          </p:nvSpPr>
          <p:spPr bwMode="auto">
            <a:xfrm>
              <a:off x="1472" y="243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49" name="Oval 276"/>
            <p:cNvSpPr>
              <a:spLocks noChangeArrowheads="1"/>
            </p:cNvSpPr>
            <p:nvPr/>
          </p:nvSpPr>
          <p:spPr bwMode="auto">
            <a:xfrm>
              <a:off x="1608" y="234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0" name="Oval 277"/>
            <p:cNvSpPr>
              <a:spLocks noChangeArrowheads="1"/>
            </p:cNvSpPr>
            <p:nvPr/>
          </p:nvSpPr>
          <p:spPr bwMode="auto">
            <a:xfrm>
              <a:off x="1608" y="252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1" name="Oval 278"/>
            <p:cNvSpPr>
              <a:spLocks noChangeArrowheads="1"/>
            </p:cNvSpPr>
            <p:nvPr/>
          </p:nvSpPr>
          <p:spPr bwMode="auto">
            <a:xfrm>
              <a:off x="1788" y="243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2" name="Oval 279"/>
            <p:cNvSpPr>
              <a:spLocks noChangeArrowheads="1"/>
            </p:cNvSpPr>
            <p:nvPr/>
          </p:nvSpPr>
          <p:spPr bwMode="auto">
            <a:xfrm>
              <a:off x="838" y="234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3" name="Oval 280"/>
            <p:cNvSpPr>
              <a:spLocks noChangeArrowheads="1"/>
            </p:cNvSpPr>
            <p:nvPr/>
          </p:nvSpPr>
          <p:spPr bwMode="auto">
            <a:xfrm>
              <a:off x="838" y="25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4" name="Oval 281"/>
            <p:cNvSpPr>
              <a:spLocks noChangeArrowheads="1"/>
            </p:cNvSpPr>
            <p:nvPr/>
          </p:nvSpPr>
          <p:spPr bwMode="auto">
            <a:xfrm>
              <a:off x="974" y="243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5" name="Oval 282"/>
            <p:cNvSpPr>
              <a:spLocks noChangeArrowheads="1"/>
            </p:cNvSpPr>
            <p:nvPr/>
          </p:nvSpPr>
          <p:spPr bwMode="auto">
            <a:xfrm>
              <a:off x="1110" y="234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6" name="Oval 283"/>
            <p:cNvSpPr>
              <a:spLocks noChangeArrowheads="1"/>
            </p:cNvSpPr>
            <p:nvPr/>
          </p:nvSpPr>
          <p:spPr bwMode="auto">
            <a:xfrm>
              <a:off x="1019" y="257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7" name="Oval 284"/>
            <p:cNvSpPr>
              <a:spLocks noChangeArrowheads="1"/>
            </p:cNvSpPr>
            <p:nvPr/>
          </p:nvSpPr>
          <p:spPr bwMode="auto">
            <a:xfrm>
              <a:off x="1290" y="243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8" name="Oval 285"/>
            <p:cNvSpPr>
              <a:spLocks noChangeArrowheads="1"/>
            </p:cNvSpPr>
            <p:nvPr/>
          </p:nvSpPr>
          <p:spPr bwMode="auto">
            <a:xfrm>
              <a:off x="2833" y="338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59" name="Oval 286"/>
            <p:cNvSpPr>
              <a:spLocks noChangeArrowheads="1"/>
            </p:cNvSpPr>
            <p:nvPr/>
          </p:nvSpPr>
          <p:spPr bwMode="auto">
            <a:xfrm>
              <a:off x="2788" y="361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0" name="Oval 287"/>
            <p:cNvSpPr>
              <a:spLocks noChangeArrowheads="1"/>
            </p:cNvSpPr>
            <p:nvPr/>
          </p:nvSpPr>
          <p:spPr bwMode="auto">
            <a:xfrm>
              <a:off x="1427" y="37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1" name="Oval 288"/>
            <p:cNvSpPr>
              <a:spLocks noChangeArrowheads="1"/>
            </p:cNvSpPr>
            <p:nvPr/>
          </p:nvSpPr>
          <p:spPr bwMode="auto">
            <a:xfrm>
              <a:off x="2788" y="379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2" name="Oval 289"/>
            <p:cNvSpPr>
              <a:spLocks noChangeArrowheads="1"/>
            </p:cNvSpPr>
            <p:nvPr/>
          </p:nvSpPr>
          <p:spPr bwMode="auto">
            <a:xfrm>
              <a:off x="1472" y="270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3" name="Oval 290"/>
            <p:cNvSpPr>
              <a:spLocks noChangeArrowheads="1"/>
            </p:cNvSpPr>
            <p:nvPr/>
          </p:nvSpPr>
          <p:spPr bwMode="auto">
            <a:xfrm>
              <a:off x="1971" y="243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4" name="Oval 291"/>
            <p:cNvSpPr>
              <a:spLocks noChangeArrowheads="1"/>
            </p:cNvSpPr>
            <p:nvPr/>
          </p:nvSpPr>
          <p:spPr bwMode="auto">
            <a:xfrm>
              <a:off x="1744" y="256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5" name="Oval 292"/>
            <p:cNvSpPr>
              <a:spLocks noChangeArrowheads="1"/>
            </p:cNvSpPr>
            <p:nvPr/>
          </p:nvSpPr>
          <p:spPr bwMode="auto">
            <a:xfrm>
              <a:off x="1744" y="275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6" name="Oval 293"/>
            <p:cNvSpPr>
              <a:spLocks noChangeArrowheads="1"/>
            </p:cNvSpPr>
            <p:nvPr/>
          </p:nvSpPr>
          <p:spPr bwMode="auto">
            <a:xfrm>
              <a:off x="1880" y="266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7" name="Oval 294"/>
            <p:cNvSpPr>
              <a:spLocks noChangeArrowheads="1"/>
            </p:cNvSpPr>
            <p:nvPr/>
          </p:nvSpPr>
          <p:spPr bwMode="auto">
            <a:xfrm>
              <a:off x="2016" y="256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8" name="Oval 295"/>
            <p:cNvSpPr>
              <a:spLocks noChangeArrowheads="1"/>
            </p:cNvSpPr>
            <p:nvPr/>
          </p:nvSpPr>
          <p:spPr bwMode="auto">
            <a:xfrm>
              <a:off x="2016" y="2751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9" name="Oval 296"/>
            <p:cNvSpPr>
              <a:spLocks noChangeArrowheads="1"/>
            </p:cNvSpPr>
            <p:nvPr/>
          </p:nvSpPr>
          <p:spPr bwMode="auto">
            <a:xfrm>
              <a:off x="2196" y="2660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0" name="Oval 297"/>
            <p:cNvSpPr>
              <a:spLocks noChangeArrowheads="1"/>
            </p:cNvSpPr>
            <p:nvPr/>
          </p:nvSpPr>
          <p:spPr bwMode="auto">
            <a:xfrm>
              <a:off x="2244" y="234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1" name="Oval 298"/>
            <p:cNvSpPr>
              <a:spLocks noChangeArrowheads="1"/>
            </p:cNvSpPr>
            <p:nvPr/>
          </p:nvSpPr>
          <p:spPr bwMode="auto">
            <a:xfrm>
              <a:off x="2244" y="25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2" name="Oval 299"/>
            <p:cNvSpPr>
              <a:spLocks noChangeArrowheads="1"/>
            </p:cNvSpPr>
            <p:nvPr/>
          </p:nvSpPr>
          <p:spPr bwMode="auto">
            <a:xfrm>
              <a:off x="2380" y="243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3" name="Oval 300"/>
            <p:cNvSpPr>
              <a:spLocks noChangeArrowheads="1"/>
            </p:cNvSpPr>
            <p:nvPr/>
          </p:nvSpPr>
          <p:spPr bwMode="auto">
            <a:xfrm>
              <a:off x="2516" y="234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4" name="Oval 301"/>
            <p:cNvSpPr>
              <a:spLocks noChangeArrowheads="1"/>
            </p:cNvSpPr>
            <p:nvPr/>
          </p:nvSpPr>
          <p:spPr bwMode="auto">
            <a:xfrm>
              <a:off x="2516" y="252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5" name="Oval 302"/>
            <p:cNvSpPr>
              <a:spLocks noChangeArrowheads="1"/>
            </p:cNvSpPr>
            <p:nvPr/>
          </p:nvSpPr>
          <p:spPr bwMode="auto">
            <a:xfrm>
              <a:off x="2696" y="243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6" name="Oval 303"/>
            <p:cNvSpPr>
              <a:spLocks noChangeArrowheads="1"/>
            </p:cNvSpPr>
            <p:nvPr/>
          </p:nvSpPr>
          <p:spPr bwMode="auto">
            <a:xfrm>
              <a:off x="2379" y="261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7" name="Oval 304"/>
            <p:cNvSpPr>
              <a:spLocks noChangeArrowheads="1"/>
            </p:cNvSpPr>
            <p:nvPr/>
          </p:nvSpPr>
          <p:spPr bwMode="auto">
            <a:xfrm>
              <a:off x="2334" y="2751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8" name="Oval 305"/>
            <p:cNvSpPr>
              <a:spLocks noChangeArrowheads="1"/>
            </p:cNvSpPr>
            <p:nvPr/>
          </p:nvSpPr>
          <p:spPr bwMode="auto">
            <a:xfrm>
              <a:off x="2515" y="270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79" name="Oval 306"/>
            <p:cNvSpPr>
              <a:spLocks noChangeArrowheads="1"/>
            </p:cNvSpPr>
            <p:nvPr/>
          </p:nvSpPr>
          <p:spPr bwMode="auto">
            <a:xfrm>
              <a:off x="2651" y="2615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0" name="Oval 307"/>
            <p:cNvSpPr>
              <a:spLocks noChangeArrowheads="1"/>
            </p:cNvSpPr>
            <p:nvPr/>
          </p:nvSpPr>
          <p:spPr bwMode="auto">
            <a:xfrm>
              <a:off x="2651" y="279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1" name="Oval 308"/>
            <p:cNvSpPr>
              <a:spLocks noChangeArrowheads="1"/>
            </p:cNvSpPr>
            <p:nvPr/>
          </p:nvSpPr>
          <p:spPr bwMode="auto">
            <a:xfrm>
              <a:off x="2831" y="270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2" name="Oval 309"/>
            <p:cNvSpPr>
              <a:spLocks noChangeArrowheads="1"/>
            </p:cNvSpPr>
            <p:nvPr/>
          </p:nvSpPr>
          <p:spPr bwMode="auto">
            <a:xfrm>
              <a:off x="2832" y="2887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3" name="Oval 310"/>
            <p:cNvSpPr>
              <a:spLocks noChangeArrowheads="1"/>
            </p:cNvSpPr>
            <p:nvPr/>
          </p:nvSpPr>
          <p:spPr bwMode="auto">
            <a:xfrm>
              <a:off x="2426" y="30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4" name="Oval 311"/>
            <p:cNvSpPr>
              <a:spLocks noChangeArrowheads="1"/>
            </p:cNvSpPr>
            <p:nvPr/>
          </p:nvSpPr>
          <p:spPr bwMode="auto">
            <a:xfrm>
              <a:off x="2562" y="30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5" name="Oval 312"/>
            <p:cNvSpPr>
              <a:spLocks noChangeArrowheads="1"/>
            </p:cNvSpPr>
            <p:nvPr/>
          </p:nvSpPr>
          <p:spPr bwMode="auto">
            <a:xfrm>
              <a:off x="2698" y="2932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6" name="Oval 313"/>
            <p:cNvSpPr>
              <a:spLocks noChangeArrowheads="1"/>
            </p:cNvSpPr>
            <p:nvPr/>
          </p:nvSpPr>
          <p:spPr bwMode="auto">
            <a:xfrm>
              <a:off x="2698" y="311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7" name="Oval 314"/>
            <p:cNvSpPr>
              <a:spLocks noChangeArrowheads="1"/>
            </p:cNvSpPr>
            <p:nvPr/>
          </p:nvSpPr>
          <p:spPr bwMode="auto">
            <a:xfrm>
              <a:off x="2878" y="302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8" name="Oval 315"/>
            <p:cNvSpPr>
              <a:spLocks noChangeArrowheads="1"/>
            </p:cNvSpPr>
            <p:nvPr/>
          </p:nvSpPr>
          <p:spPr bwMode="auto">
            <a:xfrm>
              <a:off x="927" y="39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89" name="Oval 316"/>
            <p:cNvSpPr>
              <a:spLocks noChangeArrowheads="1"/>
            </p:cNvSpPr>
            <p:nvPr/>
          </p:nvSpPr>
          <p:spPr bwMode="auto">
            <a:xfrm>
              <a:off x="1199" y="39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0" name="Oval 317"/>
            <p:cNvSpPr>
              <a:spLocks noChangeArrowheads="1"/>
            </p:cNvSpPr>
            <p:nvPr/>
          </p:nvSpPr>
          <p:spPr bwMode="auto">
            <a:xfrm>
              <a:off x="1063" y="402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1" name="Oval 318"/>
            <p:cNvSpPr>
              <a:spLocks noChangeArrowheads="1"/>
            </p:cNvSpPr>
            <p:nvPr/>
          </p:nvSpPr>
          <p:spPr bwMode="auto">
            <a:xfrm>
              <a:off x="1063" y="388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2" name="Oval 319"/>
            <p:cNvSpPr>
              <a:spLocks noChangeArrowheads="1"/>
            </p:cNvSpPr>
            <p:nvPr/>
          </p:nvSpPr>
          <p:spPr bwMode="auto">
            <a:xfrm>
              <a:off x="927" y="379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3" name="Oval 320"/>
            <p:cNvSpPr>
              <a:spLocks noChangeArrowheads="1"/>
            </p:cNvSpPr>
            <p:nvPr/>
          </p:nvSpPr>
          <p:spPr bwMode="auto">
            <a:xfrm>
              <a:off x="1199" y="379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4" name="Oval 321"/>
            <p:cNvSpPr>
              <a:spLocks noChangeArrowheads="1"/>
            </p:cNvSpPr>
            <p:nvPr/>
          </p:nvSpPr>
          <p:spPr bwMode="auto">
            <a:xfrm>
              <a:off x="1064" y="375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5" name="Oval 322"/>
            <p:cNvSpPr>
              <a:spLocks noChangeArrowheads="1"/>
            </p:cNvSpPr>
            <p:nvPr/>
          </p:nvSpPr>
          <p:spPr bwMode="auto">
            <a:xfrm>
              <a:off x="928" y="36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6" name="Oval 323"/>
            <p:cNvSpPr>
              <a:spLocks noChangeArrowheads="1"/>
            </p:cNvSpPr>
            <p:nvPr/>
          </p:nvSpPr>
          <p:spPr bwMode="auto">
            <a:xfrm>
              <a:off x="1199" y="36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7" name="Oval 324"/>
            <p:cNvSpPr>
              <a:spLocks noChangeArrowheads="1"/>
            </p:cNvSpPr>
            <p:nvPr/>
          </p:nvSpPr>
          <p:spPr bwMode="auto">
            <a:xfrm>
              <a:off x="1382" y="39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8" name="Oval 325"/>
            <p:cNvSpPr>
              <a:spLocks noChangeArrowheads="1"/>
            </p:cNvSpPr>
            <p:nvPr/>
          </p:nvSpPr>
          <p:spPr bwMode="auto">
            <a:xfrm>
              <a:off x="1654" y="39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99" name="Oval 326"/>
            <p:cNvSpPr>
              <a:spLocks noChangeArrowheads="1"/>
            </p:cNvSpPr>
            <p:nvPr/>
          </p:nvSpPr>
          <p:spPr bwMode="auto">
            <a:xfrm>
              <a:off x="1518" y="402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0" name="Oval 327"/>
            <p:cNvSpPr>
              <a:spLocks noChangeArrowheads="1"/>
            </p:cNvSpPr>
            <p:nvPr/>
          </p:nvSpPr>
          <p:spPr bwMode="auto">
            <a:xfrm>
              <a:off x="1518" y="388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1" name="Oval 328"/>
            <p:cNvSpPr>
              <a:spLocks noChangeArrowheads="1"/>
            </p:cNvSpPr>
            <p:nvPr/>
          </p:nvSpPr>
          <p:spPr bwMode="auto">
            <a:xfrm>
              <a:off x="1382" y="379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2" name="Oval 329"/>
            <p:cNvSpPr>
              <a:spLocks noChangeArrowheads="1"/>
            </p:cNvSpPr>
            <p:nvPr/>
          </p:nvSpPr>
          <p:spPr bwMode="auto">
            <a:xfrm>
              <a:off x="1654" y="379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3" name="Oval 330"/>
            <p:cNvSpPr>
              <a:spLocks noChangeArrowheads="1"/>
            </p:cNvSpPr>
            <p:nvPr/>
          </p:nvSpPr>
          <p:spPr bwMode="auto">
            <a:xfrm>
              <a:off x="1519" y="375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4" name="Oval 331"/>
            <p:cNvSpPr>
              <a:spLocks noChangeArrowheads="1"/>
            </p:cNvSpPr>
            <p:nvPr/>
          </p:nvSpPr>
          <p:spPr bwMode="auto">
            <a:xfrm>
              <a:off x="1383" y="36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5" name="Oval 332"/>
            <p:cNvSpPr>
              <a:spLocks noChangeArrowheads="1"/>
            </p:cNvSpPr>
            <p:nvPr/>
          </p:nvSpPr>
          <p:spPr bwMode="auto">
            <a:xfrm>
              <a:off x="1654" y="36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6" name="Oval 333"/>
            <p:cNvSpPr>
              <a:spLocks noChangeArrowheads="1"/>
            </p:cNvSpPr>
            <p:nvPr/>
          </p:nvSpPr>
          <p:spPr bwMode="auto">
            <a:xfrm>
              <a:off x="1834" y="39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7" name="Oval 334"/>
            <p:cNvSpPr>
              <a:spLocks noChangeArrowheads="1"/>
            </p:cNvSpPr>
            <p:nvPr/>
          </p:nvSpPr>
          <p:spPr bwMode="auto">
            <a:xfrm>
              <a:off x="2106" y="39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8" name="Oval 335"/>
            <p:cNvSpPr>
              <a:spLocks noChangeArrowheads="1"/>
            </p:cNvSpPr>
            <p:nvPr/>
          </p:nvSpPr>
          <p:spPr bwMode="auto">
            <a:xfrm>
              <a:off x="1970" y="402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09" name="Oval 336"/>
            <p:cNvSpPr>
              <a:spLocks noChangeArrowheads="1"/>
            </p:cNvSpPr>
            <p:nvPr/>
          </p:nvSpPr>
          <p:spPr bwMode="auto">
            <a:xfrm>
              <a:off x="1970" y="388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0" name="Oval 337"/>
            <p:cNvSpPr>
              <a:spLocks noChangeArrowheads="1"/>
            </p:cNvSpPr>
            <p:nvPr/>
          </p:nvSpPr>
          <p:spPr bwMode="auto">
            <a:xfrm>
              <a:off x="1834" y="379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1" name="Oval 338"/>
            <p:cNvSpPr>
              <a:spLocks noChangeArrowheads="1"/>
            </p:cNvSpPr>
            <p:nvPr/>
          </p:nvSpPr>
          <p:spPr bwMode="auto">
            <a:xfrm>
              <a:off x="2106" y="379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2" name="Oval 339"/>
            <p:cNvSpPr>
              <a:spLocks noChangeArrowheads="1"/>
            </p:cNvSpPr>
            <p:nvPr/>
          </p:nvSpPr>
          <p:spPr bwMode="auto">
            <a:xfrm>
              <a:off x="1971" y="375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3" name="Oval 340"/>
            <p:cNvSpPr>
              <a:spLocks noChangeArrowheads="1"/>
            </p:cNvSpPr>
            <p:nvPr/>
          </p:nvSpPr>
          <p:spPr bwMode="auto">
            <a:xfrm>
              <a:off x="1835" y="36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4" name="Oval 341"/>
            <p:cNvSpPr>
              <a:spLocks noChangeArrowheads="1"/>
            </p:cNvSpPr>
            <p:nvPr/>
          </p:nvSpPr>
          <p:spPr bwMode="auto">
            <a:xfrm>
              <a:off x="2106" y="36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5" name="Oval 342"/>
            <p:cNvSpPr>
              <a:spLocks noChangeArrowheads="1"/>
            </p:cNvSpPr>
            <p:nvPr/>
          </p:nvSpPr>
          <p:spPr bwMode="auto">
            <a:xfrm>
              <a:off x="2288" y="39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6" name="Oval 343"/>
            <p:cNvSpPr>
              <a:spLocks noChangeArrowheads="1"/>
            </p:cNvSpPr>
            <p:nvPr/>
          </p:nvSpPr>
          <p:spPr bwMode="auto">
            <a:xfrm>
              <a:off x="2560" y="39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7" name="Oval 344"/>
            <p:cNvSpPr>
              <a:spLocks noChangeArrowheads="1"/>
            </p:cNvSpPr>
            <p:nvPr/>
          </p:nvSpPr>
          <p:spPr bwMode="auto">
            <a:xfrm>
              <a:off x="2424" y="402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8" name="Oval 345"/>
            <p:cNvSpPr>
              <a:spLocks noChangeArrowheads="1"/>
            </p:cNvSpPr>
            <p:nvPr/>
          </p:nvSpPr>
          <p:spPr bwMode="auto">
            <a:xfrm>
              <a:off x="2424" y="388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19" name="Oval 346"/>
            <p:cNvSpPr>
              <a:spLocks noChangeArrowheads="1"/>
            </p:cNvSpPr>
            <p:nvPr/>
          </p:nvSpPr>
          <p:spPr bwMode="auto">
            <a:xfrm>
              <a:off x="2288" y="379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0" name="Oval 347"/>
            <p:cNvSpPr>
              <a:spLocks noChangeArrowheads="1"/>
            </p:cNvSpPr>
            <p:nvPr/>
          </p:nvSpPr>
          <p:spPr bwMode="auto">
            <a:xfrm>
              <a:off x="2560" y="379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1" name="Oval 348"/>
            <p:cNvSpPr>
              <a:spLocks noChangeArrowheads="1"/>
            </p:cNvSpPr>
            <p:nvPr/>
          </p:nvSpPr>
          <p:spPr bwMode="auto">
            <a:xfrm>
              <a:off x="2425" y="374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2" name="Oval 349"/>
            <p:cNvSpPr>
              <a:spLocks noChangeArrowheads="1"/>
            </p:cNvSpPr>
            <p:nvPr/>
          </p:nvSpPr>
          <p:spPr bwMode="auto">
            <a:xfrm>
              <a:off x="2289" y="365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3" name="Oval 350"/>
            <p:cNvSpPr>
              <a:spLocks noChangeArrowheads="1"/>
            </p:cNvSpPr>
            <p:nvPr/>
          </p:nvSpPr>
          <p:spPr bwMode="auto">
            <a:xfrm>
              <a:off x="2560" y="365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4" name="Oval 351"/>
            <p:cNvSpPr>
              <a:spLocks noChangeArrowheads="1"/>
            </p:cNvSpPr>
            <p:nvPr/>
          </p:nvSpPr>
          <p:spPr bwMode="auto">
            <a:xfrm>
              <a:off x="928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5" name="Oval 352"/>
            <p:cNvSpPr>
              <a:spLocks noChangeArrowheads="1"/>
            </p:cNvSpPr>
            <p:nvPr/>
          </p:nvSpPr>
          <p:spPr bwMode="auto">
            <a:xfrm>
              <a:off x="1200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6" name="Oval 353"/>
            <p:cNvSpPr>
              <a:spLocks noChangeArrowheads="1"/>
            </p:cNvSpPr>
            <p:nvPr/>
          </p:nvSpPr>
          <p:spPr bwMode="auto">
            <a:xfrm>
              <a:off x="1064" y="356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7" name="Oval 354"/>
            <p:cNvSpPr>
              <a:spLocks noChangeArrowheads="1"/>
            </p:cNvSpPr>
            <p:nvPr/>
          </p:nvSpPr>
          <p:spPr bwMode="auto">
            <a:xfrm>
              <a:off x="1064" y="3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8" name="Oval 355"/>
            <p:cNvSpPr>
              <a:spLocks noChangeArrowheads="1"/>
            </p:cNvSpPr>
            <p:nvPr/>
          </p:nvSpPr>
          <p:spPr bwMode="auto">
            <a:xfrm>
              <a:off x="928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29" name="Oval 356"/>
            <p:cNvSpPr>
              <a:spLocks noChangeArrowheads="1"/>
            </p:cNvSpPr>
            <p:nvPr/>
          </p:nvSpPr>
          <p:spPr bwMode="auto">
            <a:xfrm>
              <a:off x="1200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0" name="Oval 357"/>
            <p:cNvSpPr>
              <a:spLocks noChangeArrowheads="1"/>
            </p:cNvSpPr>
            <p:nvPr/>
          </p:nvSpPr>
          <p:spPr bwMode="auto">
            <a:xfrm>
              <a:off x="1065" y="3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1" name="Oval 358"/>
            <p:cNvSpPr>
              <a:spLocks noChangeArrowheads="1"/>
            </p:cNvSpPr>
            <p:nvPr/>
          </p:nvSpPr>
          <p:spPr bwMode="auto">
            <a:xfrm>
              <a:off x="929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2" name="Oval 359"/>
            <p:cNvSpPr>
              <a:spLocks noChangeArrowheads="1"/>
            </p:cNvSpPr>
            <p:nvPr/>
          </p:nvSpPr>
          <p:spPr bwMode="auto">
            <a:xfrm>
              <a:off x="1200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3" name="Oval 360"/>
            <p:cNvSpPr>
              <a:spLocks noChangeArrowheads="1"/>
            </p:cNvSpPr>
            <p:nvPr/>
          </p:nvSpPr>
          <p:spPr bwMode="auto">
            <a:xfrm>
              <a:off x="1380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4" name="Oval 361"/>
            <p:cNvSpPr>
              <a:spLocks noChangeArrowheads="1"/>
            </p:cNvSpPr>
            <p:nvPr/>
          </p:nvSpPr>
          <p:spPr bwMode="auto">
            <a:xfrm>
              <a:off x="1652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5" name="Oval 362"/>
            <p:cNvSpPr>
              <a:spLocks noChangeArrowheads="1"/>
            </p:cNvSpPr>
            <p:nvPr/>
          </p:nvSpPr>
          <p:spPr bwMode="auto">
            <a:xfrm>
              <a:off x="1516" y="356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6" name="Oval 363"/>
            <p:cNvSpPr>
              <a:spLocks noChangeArrowheads="1"/>
            </p:cNvSpPr>
            <p:nvPr/>
          </p:nvSpPr>
          <p:spPr bwMode="auto">
            <a:xfrm>
              <a:off x="1516" y="3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7" name="Oval 364"/>
            <p:cNvSpPr>
              <a:spLocks noChangeArrowheads="1"/>
            </p:cNvSpPr>
            <p:nvPr/>
          </p:nvSpPr>
          <p:spPr bwMode="auto">
            <a:xfrm>
              <a:off x="1380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8" name="Oval 365"/>
            <p:cNvSpPr>
              <a:spLocks noChangeArrowheads="1"/>
            </p:cNvSpPr>
            <p:nvPr/>
          </p:nvSpPr>
          <p:spPr bwMode="auto">
            <a:xfrm>
              <a:off x="1652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39" name="Oval 366"/>
            <p:cNvSpPr>
              <a:spLocks noChangeArrowheads="1"/>
            </p:cNvSpPr>
            <p:nvPr/>
          </p:nvSpPr>
          <p:spPr bwMode="auto">
            <a:xfrm>
              <a:off x="1517" y="3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0" name="Oval 367"/>
            <p:cNvSpPr>
              <a:spLocks noChangeArrowheads="1"/>
            </p:cNvSpPr>
            <p:nvPr/>
          </p:nvSpPr>
          <p:spPr bwMode="auto">
            <a:xfrm>
              <a:off x="1381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1" name="Oval 368"/>
            <p:cNvSpPr>
              <a:spLocks noChangeArrowheads="1"/>
            </p:cNvSpPr>
            <p:nvPr/>
          </p:nvSpPr>
          <p:spPr bwMode="auto">
            <a:xfrm>
              <a:off x="1652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2" name="Oval 369"/>
            <p:cNvSpPr>
              <a:spLocks noChangeArrowheads="1"/>
            </p:cNvSpPr>
            <p:nvPr/>
          </p:nvSpPr>
          <p:spPr bwMode="auto">
            <a:xfrm>
              <a:off x="1835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3" name="Oval 370"/>
            <p:cNvSpPr>
              <a:spLocks noChangeArrowheads="1"/>
            </p:cNvSpPr>
            <p:nvPr/>
          </p:nvSpPr>
          <p:spPr bwMode="auto">
            <a:xfrm>
              <a:off x="2107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4" name="Oval 371"/>
            <p:cNvSpPr>
              <a:spLocks noChangeArrowheads="1"/>
            </p:cNvSpPr>
            <p:nvPr/>
          </p:nvSpPr>
          <p:spPr bwMode="auto">
            <a:xfrm>
              <a:off x="1971" y="356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5" name="Oval 372"/>
            <p:cNvSpPr>
              <a:spLocks noChangeArrowheads="1"/>
            </p:cNvSpPr>
            <p:nvPr/>
          </p:nvSpPr>
          <p:spPr bwMode="auto">
            <a:xfrm>
              <a:off x="1971" y="3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6" name="Oval 373"/>
            <p:cNvSpPr>
              <a:spLocks noChangeArrowheads="1"/>
            </p:cNvSpPr>
            <p:nvPr/>
          </p:nvSpPr>
          <p:spPr bwMode="auto">
            <a:xfrm>
              <a:off x="1835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7" name="Oval 374"/>
            <p:cNvSpPr>
              <a:spLocks noChangeArrowheads="1"/>
            </p:cNvSpPr>
            <p:nvPr/>
          </p:nvSpPr>
          <p:spPr bwMode="auto">
            <a:xfrm>
              <a:off x="2107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8" name="Oval 375"/>
            <p:cNvSpPr>
              <a:spLocks noChangeArrowheads="1"/>
            </p:cNvSpPr>
            <p:nvPr/>
          </p:nvSpPr>
          <p:spPr bwMode="auto">
            <a:xfrm>
              <a:off x="1972" y="3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49" name="Oval 376"/>
            <p:cNvSpPr>
              <a:spLocks noChangeArrowheads="1"/>
            </p:cNvSpPr>
            <p:nvPr/>
          </p:nvSpPr>
          <p:spPr bwMode="auto">
            <a:xfrm>
              <a:off x="1836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0" name="Oval 377"/>
            <p:cNvSpPr>
              <a:spLocks noChangeArrowheads="1"/>
            </p:cNvSpPr>
            <p:nvPr/>
          </p:nvSpPr>
          <p:spPr bwMode="auto">
            <a:xfrm>
              <a:off x="2107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1" name="Oval 378"/>
            <p:cNvSpPr>
              <a:spLocks noChangeArrowheads="1"/>
            </p:cNvSpPr>
            <p:nvPr/>
          </p:nvSpPr>
          <p:spPr bwMode="auto">
            <a:xfrm>
              <a:off x="2289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2" name="Oval 379"/>
            <p:cNvSpPr>
              <a:spLocks noChangeArrowheads="1"/>
            </p:cNvSpPr>
            <p:nvPr/>
          </p:nvSpPr>
          <p:spPr bwMode="auto">
            <a:xfrm>
              <a:off x="2561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3" name="Oval 380"/>
            <p:cNvSpPr>
              <a:spLocks noChangeArrowheads="1"/>
            </p:cNvSpPr>
            <p:nvPr/>
          </p:nvSpPr>
          <p:spPr bwMode="auto">
            <a:xfrm>
              <a:off x="2425" y="356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4" name="Oval 381"/>
            <p:cNvSpPr>
              <a:spLocks noChangeArrowheads="1"/>
            </p:cNvSpPr>
            <p:nvPr/>
          </p:nvSpPr>
          <p:spPr bwMode="auto">
            <a:xfrm>
              <a:off x="2425" y="3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5" name="Oval 382"/>
            <p:cNvSpPr>
              <a:spLocks noChangeArrowheads="1"/>
            </p:cNvSpPr>
            <p:nvPr/>
          </p:nvSpPr>
          <p:spPr bwMode="auto">
            <a:xfrm>
              <a:off x="2289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6" name="Oval 383"/>
            <p:cNvSpPr>
              <a:spLocks noChangeArrowheads="1"/>
            </p:cNvSpPr>
            <p:nvPr/>
          </p:nvSpPr>
          <p:spPr bwMode="auto">
            <a:xfrm>
              <a:off x="2561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7" name="Oval 384"/>
            <p:cNvSpPr>
              <a:spLocks noChangeArrowheads="1"/>
            </p:cNvSpPr>
            <p:nvPr/>
          </p:nvSpPr>
          <p:spPr bwMode="auto">
            <a:xfrm>
              <a:off x="2426" y="3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8" name="Oval 385"/>
            <p:cNvSpPr>
              <a:spLocks noChangeArrowheads="1"/>
            </p:cNvSpPr>
            <p:nvPr/>
          </p:nvSpPr>
          <p:spPr bwMode="auto">
            <a:xfrm>
              <a:off x="2290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59" name="Oval 386"/>
            <p:cNvSpPr>
              <a:spLocks noChangeArrowheads="1"/>
            </p:cNvSpPr>
            <p:nvPr/>
          </p:nvSpPr>
          <p:spPr bwMode="auto">
            <a:xfrm>
              <a:off x="2561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0" name="Oval 387"/>
            <p:cNvSpPr>
              <a:spLocks noChangeArrowheads="1"/>
            </p:cNvSpPr>
            <p:nvPr/>
          </p:nvSpPr>
          <p:spPr bwMode="auto">
            <a:xfrm>
              <a:off x="927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1" name="Oval 388"/>
            <p:cNvSpPr>
              <a:spLocks noChangeArrowheads="1"/>
            </p:cNvSpPr>
            <p:nvPr/>
          </p:nvSpPr>
          <p:spPr bwMode="auto">
            <a:xfrm>
              <a:off x="1199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2" name="Oval 389"/>
            <p:cNvSpPr>
              <a:spLocks noChangeArrowheads="1"/>
            </p:cNvSpPr>
            <p:nvPr/>
          </p:nvSpPr>
          <p:spPr bwMode="auto">
            <a:xfrm>
              <a:off x="1063" y="311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3" name="Oval 390"/>
            <p:cNvSpPr>
              <a:spLocks noChangeArrowheads="1"/>
            </p:cNvSpPr>
            <p:nvPr/>
          </p:nvSpPr>
          <p:spPr bwMode="auto">
            <a:xfrm>
              <a:off x="1063" y="29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4" name="Oval 391"/>
            <p:cNvSpPr>
              <a:spLocks noChangeArrowheads="1"/>
            </p:cNvSpPr>
            <p:nvPr/>
          </p:nvSpPr>
          <p:spPr bwMode="auto">
            <a:xfrm>
              <a:off x="927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5" name="Oval 392"/>
            <p:cNvSpPr>
              <a:spLocks noChangeArrowheads="1"/>
            </p:cNvSpPr>
            <p:nvPr/>
          </p:nvSpPr>
          <p:spPr bwMode="auto">
            <a:xfrm>
              <a:off x="1199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6" name="Oval 393"/>
            <p:cNvSpPr>
              <a:spLocks noChangeArrowheads="1"/>
            </p:cNvSpPr>
            <p:nvPr/>
          </p:nvSpPr>
          <p:spPr bwMode="auto">
            <a:xfrm>
              <a:off x="1064" y="28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7" name="Oval 394"/>
            <p:cNvSpPr>
              <a:spLocks noChangeArrowheads="1"/>
            </p:cNvSpPr>
            <p:nvPr/>
          </p:nvSpPr>
          <p:spPr bwMode="auto">
            <a:xfrm>
              <a:off x="928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8" name="Oval 395"/>
            <p:cNvSpPr>
              <a:spLocks noChangeArrowheads="1"/>
            </p:cNvSpPr>
            <p:nvPr/>
          </p:nvSpPr>
          <p:spPr bwMode="auto">
            <a:xfrm>
              <a:off x="1199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9" name="Oval 396"/>
            <p:cNvSpPr>
              <a:spLocks noChangeArrowheads="1"/>
            </p:cNvSpPr>
            <p:nvPr/>
          </p:nvSpPr>
          <p:spPr bwMode="auto">
            <a:xfrm>
              <a:off x="1380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0" name="Oval 397"/>
            <p:cNvSpPr>
              <a:spLocks noChangeArrowheads="1"/>
            </p:cNvSpPr>
            <p:nvPr/>
          </p:nvSpPr>
          <p:spPr bwMode="auto">
            <a:xfrm>
              <a:off x="1652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1" name="Oval 398"/>
            <p:cNvSpPr>
              <a:spLocks noChangeArrowheads="1"/>
            </p:cNvSpPr>
            <p:nvPr/>
          </p:nvSpPr>
          <p:spPr bwMode="auto">
            <a:xfrm>
              <a:off x="1516" y="311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2" name="Oval 399"/>
            <p:cNvSpPr>
              <a:spLocks noChangeArrowheads="1"/>
            </p:cNvSpPr>
            <p:nvPr/>
          </p:nvSpPr>
          <p:spPr bwMode="auto">
            <a:xfrm>
              <a:off x="1516" y="29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3" name="Oval 400"/>
            <p:cNvSpPr>
              <a:spLocks noChangeArrowheads="1"/>
            </p:cNvSpPr>
            <p:nvPr/>
          </p:nvSpPr>
          <p:spPr bwMode="auto">
            <a:xfrm>
              <a:off x="1380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4" name="Oval 401"/>
            <p:cNvSpPr>
              <a:spLocks noChangeArrowheads="1"/>
            </p:cNvSpPr>
            <p:nvPr/>
          </p:nvSpPr>
          <p:spPr bwMode="auto">
            <a:xfrm>
              <a:off x="1652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5" name="Oval 402"/>
            <p:cNvSpPr>
              <a:spLocks noChangeArrowheads="1"/>
            </p:cNvSpPr>
            <p:nvPr/>
          </p:nvSpPr>
          <p:spPr bwMode="auto">
            <a:xfrm>
              <a:off x="1517" y="28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6" name="Oval 403"/>
            <p:cNvSpPr>
              <a:spLocks noChangeArrowheads="1"/>
            </p:cNvSpPr>
            <p:nvPr/>
          </p:nvSpPr>
          <p:spPr bwMode="auto">
            <a:xfrm>
              <a:off x="1381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7" name="Oval 404"/>
            <p:cNvSpPr>
              <a:spLocks noChangeArrowheads="1"/>
            </p:cNvSpPr>
            <p:nvPr/>
          </p:nvSpPr>
          <p:spPr bwMode="auto">
            <a:xfrm>
              <a:off x="1652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8" name="Oval 405"/>
            <p:cNvSpPr>
              <a:spLocks noChangeArrowheads="1"/>
            </p:cNvSpPr>
            <p:nvPr/>
          </p:nvSpPr>
          <p:spPr bwMode="auto">
            <a:xfrm>
              <a:off x="1834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9" name="Oval 406"/>
            <p:cNvSpPr>
              <a:spLocks noChangeArrowheads="1"/>
            </p:cNvSpPr>
            <p:nvPr/>
          </p:nvSpPr>
          <p:spPr bwMode="auto">
            <a:xfrm>
              <a:off x="2106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0" name="Oval 407"/>
            <p:cNvSpPr>
              <a:spLocks noChangeArrowheads="1"/>
            </p:cNvSpPr>
            <p:nvPr/>
          </p:nvSpPr>
          <p:spPr bwMode="auto">
            <a:xfrm>
              <a:off x="1970" y="311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1" name="Oval 408"/>
            <p:cNvSpPr>
              <a:spLocks noChangeArrowheads="1"/>
            </p:cNvSpPr>
            <p:nvPr/>
          </p:nvSpPr>
          <p:spPr bwMode="auto">
            <a:xfrm>
              <a:off x="1970" y="29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2" name="Oval 409"/>
            <p:cNvSpPr>
              <a:spLocks noChangeArrowheads="1"/>
            </p:cNvSpPr>
            <p:nvPr/>
          </p:nvSpPr>
          <p:spPr bwMode="auto">
            <a:xfrm>
              <a:off x="1834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3" name="Oval 410"/>
            <p:cNvSpPr>
              <a:spLocks noChangeArrowheads="1"/>
            </p:cNvSpPr>
            <p:nvPr/>
          </p:nvSpPr>
          <p:spPr bwMode="auto">
            <a:xfrm>
              <a:off x="2106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4" name="Oval 411"/>
            <p:cNvSpPr>
              <a:spLocks noChangeArrowheads="1"/>
            </p:cNvSpPr>
            <p:nvPr/>
          </p:nvSpPr>
          <p:spPr bwMode="auto">
            <a:xfrm>
              <a:off x="1971" y="28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5" name="Oval 412"/>
            <p:cNvSpPr>
              <a:spLocks noChangeArrowheads="1"/>
            </p:cNvSpPr>
            <p:nvPr/>
          </p:nvSpPr>
          <p:spPr bwMode="auto">
            <a:xfrm>
              <a:off x="1835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6" name="Oval 413"/>
            <p:cNvSpPr>
              <a:spLocks noChangeArrowheads="1"/>
            </p:cNvSpPr>
            <p:nvPr/>
          </p:nvSpPr>
          <p:spPr bwMode="auto">
            <a:xfrm>
              <a:off x="2106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7" name="Oval 414"/>
            <p:cNvSpPr>
              <a:spLocks noChangeArrowheads="1"/>
            </p:cNvSpPr>
            <p:nvPr/>
          </p:nvSpPr>
          <p:spPr bwMode="auto">
            <a:xfrm>
              <a:off x="2288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8" name="Oval 415"/>
            <p:cNvSpPr>
              <a:spLocks noChangeArrowheads="1"/>
            </p:cNvSpPr>
            <p:nvPr/>
          </p:nvSpPr>
          <p:spPr bwMode="auto">
            <a:xfrm>
              <a:off x="2560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89" name="Oval 416"/>
            <p:cNvSpPr>
              <a:spLocks noChangeArrowheads="1"/>
            </p:cNvSpPr>
            <p:nvPr/>
          </p:nvSpPr>
          <p:spPr bwMode="auto">
            <a:xfrm>
              <a:off x="2424" y="311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0" name="Oval 417"/>
            <p:cNvSpPr>
              <a:spLocks noChangeArrowheads="1"/>
            </p:cNvSpPr>
            <p:nvPr/>
          </p:nvSpPr>
          <p:spPr bwMode="auto">
            <a:xfrm>
              <a:off x="2424" y="29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1" name="Oval 418"/>
            <p:cNvSpPr>
              <a:spLocks noChangeArrowheads="1"/>
            </p:cNvSpPr>
            <p:nvPr/>
          </p:nvSpPr>
          <p:spPr bwMode="auto">
            <a:xfrm>
              <a:off x="2288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2" name="Oval 419"/>
            <p:cNvSpPr>
              <a:spLocks noChangeArrowheads="1"/>
            </p:cNvSpPr>
            <p:nvPr/>
          </p:nvSpPr>
          <p:spPr bwMode="auto">
            <a:xfrm>
              <a:off x="2560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3" name="Oval 420"/>
            <p:cNvSpPr>
              <a:spLocks noChangeArrowheads="1"/>
            </p:cNvSpPr>
            <p:nvPr/>
          </p:nvSpPr>
          <p:spPr bwMode="auto">
            <a:xfrm>
              <a:off x="2425" y="28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4" name="Oval 421"/>
            <p:cNvSpPr>
              <a:spLocks noChangeArrowheads="1"/>
            </p:cNvSpPr>
            <p:nvPr/>
          </p:nvSpPr>
          <p:spPr bwMode="auto">
            <a:xfrm>
              <a:off x="2289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5" name="Oval 422"/>
            <p:cNvSpPr>
              <a:spLocks noChangeArrowheads="1"/>
            </p:cNvSpPr>
            <p:nvPr/>
          </p:nvSpPr>
          <p:spPr bwMode="auto">
            <a:xfrm>
              <a:off x="2560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6" name="Oval 423"/>
            <p:cNvSpPr>
              <a:spLocks noChangeArrowheads="1"/>
            </p:cNvSpPr>
            <p:nvPr/>
          </p:nvSpPr>
          <p:spPr bwMode="auto">
            <a:xfrm>
              <a:off x="928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7" name="Oval 424"/>
            <p:cNvSpPr>
              <a:spLocks noChangeArrowheads="1"/>
            </p:cNvSpPr>
            <p:nvPr/>
          </p:nvSpPr>
          <p:spPr bwMode="auto">
            <a:xfrm>
              <a:off x="1200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8" name="Oval 425"/>
            <p:cNvSpPr>
              <a:spLocks noChangeArrowheads="1"/>
            </p:cNvSpPr>
            <p:nvPr/>
          </p:nvSpPr>
          <p:spPr bwMode="auto">
            <a:xfrm>
              <a:off x="1064" y="270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99" name="Oval 426"/>
            <p:cNvSpPr>
              <a:spLocks noChangeArrowheads="1"/>
            </p:cNvSpPr>
            <p:nvPr/>
          </p:nvSpPr>
          <p:spPr bwMode="auto">
            <a:xfrm>
              <a:off x="1064" y="257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0" name="Oval 427"/>
            <p:cNvSpPr>
              <a:spLocks noChangeArrowheads="1"/>
            </p:cNvSpPr>
            <p:nvPr/>
          </p:nvSpPr>
          <p:spPr bwMode="auto">
            <a:xfrm>
              <a:off x="928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1" name="Oval 428"/>
            <p:cNvSpPr>
              <a:spLocks noChangeArrowheads="1"/>
            </p:cNvSpPr>
            <p:nvPr/>
          </p:nvSpPr>
          <p:spPr bwMode="auto">
            <a:xfrm>
              <a:off x="1200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2" name="Oval 429"/>
            <p:cNvSpPr>
              <a:spLocks noChangeArrowheads="1"/>
            </p:cNvSpPr>
            <p:nvPr/>
          </p:nvSpPr>
          <p:spPr bwMode="auto">
            <a:xfrm>
              <a:off x="1065" y="2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3" name="Oval 430"/>
            <p:cNvSpPr>
              <a:spLocks noChangeArrowheads="1"/>
            </p:cNvSpPr>
            <p:nvPr/>
          </p:nvSpPr>
          <p:spPr bwMode="auto">
            <a:xfrm>
              <a:off x="929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4" name="Oval 431"/>
            <p:cNvSpPr>
              <a:spLocks noChangeArrowheads="1"/>
            </p:cNvSpPr>
            <p:nvPr/>
          </p:nvSpPr>
          <p:spPr bwMode="auto">
            <a:xfrm>
              <a:off x="1200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5" name="Oval 432"/>
            <p:cNvSpPr>
              <a:spLocks noChangeArrowheads="1"/>
            </p:cNvSpPr>
            <p:nvPr/>
          </p:nvSpPr>
          <p:spPr bwMode="auto">
            <a:xfrm>
              <a:off x="1382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6" name="Oval 433"/>
            <p:cNvSpPr>
              <a:spLocks noChangeArrowheads="1"/>
            </p:cNvSpPr>
            <p:nvPr/>
          </p:nvSpPr>
          <p:spPr bwMode="auto">
            <a:xfrm>
              <a:off x="1654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7" name="Oval 434"/>
            <p:cNvSpPr>
              <a:spLocks noChangeArrowheads="1"/>
            </p:cNvSpPr>
            <p:nvPr/>
          </p:nvSpPr>
          <p:spPr bwMode="auto">
            <a:xfrm>
              <a:off x="1518" y="270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8" name="Oval 435"/>
            <p:cNvSpPr>
              <a:spLocks noChangeArrowheads="1"/>
            </p:cNvSpPr>
            <p:nvPr/>
          </p:nvSpPr>
          <p:spPr bwMode="auto">
            <a:xfrm>
              <a:off x="1518" y="257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09" name="Oval 436"/>
            <p:cNvSpPr>
              <a:spLocks noChangeArrowheads="1"/>
            </p:cNvSpPr>
            <p:nvPr/>
          </p:nvSpPr>
          <p:spPr bwMode="auto">
            <a:xfrm>
              <a:off x="1382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0" name="Oval 437"/>
            <p:cNvSpPr>
              <a:spLocks noChangeArrowheads="1"/>
            </p:cNvSpPr>
            <p:nvPr/>
          </p:nvSpPr>
          <p:spPr bwMode="auto">
            <a:xfrm>
              <a:off x="1654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1" name="Oval 438"/>
            <p:cNvSpPr>
              <a:spLocks noChangeArrowheads="1"/>
            </p:cNvSpPr>
            <p:nvPr/>
          </p:nvSpPr>
          <p:spPr bwMode="auto">
            <a:xfrm>
              <a:off x="1519" y="2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2" name="Oval 439"/>
            <p:cNvSpPr>
              <a:spLocks noChangeArrowheads="1"/>
            </p:cNvSpPr>
            <p:nvPr/>
          </p:nvSpPr>
          <p:spPr bwMode="auto">
            <a:xfrm>
              <a:off x="1383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3" name="Oval 440"/>
            <p:cNvSpPr>
              <a:spLocks noChangeArrowheads="1"/>
            </p:cNvSpPr>
            <p:nvPr/>
          </p:nvSpPr>
          <p:spPr bwMode="auto">
            <a:xfrm>
              <a:off x="1654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4" name="Oval 441"/>
            <p:cNvSpPr>
              <a:spLocks noChangeArrowheads="1"/>
            </p:cNvSpPr>
            <p:nvPr/>
          </p:nvSpPr>
          <p:spPr bwMode="auto">
            <a:xfrm>
              <a:off x="1834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5" name="Oval 442"/>
            <p:cNvSpPr>
              <a:spLocks noChangeArrowheads="1"/>
            </p:cNvSpPr>
            <p:nvPr/>
          </p:nvSpPr>
          <p:spPr bwMode="auto">
            <a:xfrm>
              <a:off x="2106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6" name="Oval 443"/>
            <p:cNvSpPr>
              <a:spLocks noChangeArrowheads="1"/>
            </p:cNvSpPr>
            <p:nvPr/>
          </p:nvSpPr>
          <p:spPr bwMode="auto">
            <a:xfrm>
              <a:off x="1970" y="270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7" name="Oval 444"/>
            <p:cNvSpPr>
              <a:spLocks noChangeArrowheads="1"/>
            </p:cNvSpPr>
            <p:nvPr/>
          </p:nvSpPr>
          <p:spPr bwMode="auto">
            <a:xfrm>
              <a:off x="1970" y="257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8" name="Oval 445"/>
            <p:cNvSpPr>
              <a:spLocks noChangeArrowheads="1"/>
            </p:cNvSpPr>
            <p:nvPr/>
          </p:nvSpPr>
          <p:spPr bwMode="auto">
            <a:xfrm>
              <a:off x="1834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19" name="Oval 446"/>
            <p:cNvSpPr>
              <a:spLocks noChangeArrowheads="1"/>
            </p:cNvSpPr>
            <p:nvPr/>
          </p:nvSpPr>
          <p:spPr bwMode="auto">
            <a:xfrm>
              <a:off x="2106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0" name="Oval 447"/>
            <p:cNvSpPr>
              <a:spLocks noChangeArrowheads="1"/>
            </p:cNvSpPr>
            <p:nvPr/>
          </p:nvSpPr>
          <p:spPr bwMode="auto">
            <a:xfrm>
              <a:off x="1971" y="2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1" name="Oval 448"/>
            <p:cNvSpPr>
              <a:spLocks noChangeArrowheads="1"/>
            </p:cNvSpPr>
            <p:nvPr/>
          </p:nvSpPr>
          <p:spPr bwMode="auto">
            <a:xfrm>
              <a:off x="1835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2" name="Oval 449"/>
            <p:cNvSpPr>
              <a:spLocks noChangeArrowheads="1"/>
            </p:cNvSpPr>
            <p:nvPr/>
          </p:nvSpPr>
          <p:spPr bwMode="auto">
            <a:xfrm>
              <a:off x="2106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3" name="Oval 450"/>
            <p:cNvSpPr>
              <a:spLocks noChangeArrowheads="1"/>
            </p:cNvSpPr>
            <p:nvPr/>
          </p:nvSpPr>
          <p:spPr bwMode="auto">
            <a:xfrm>
              <a:off x="2288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4" name="Oval 451"/>
            <p:cNvSpPr>
              <a:spLocks noChangeArrowheads="1"/>
            </p:cNvSpPr>
            <p:nvPr/>
          </p:nvSpPr>
          <p:spPr bwMode="auto">
            <a:xfrm>
              <a:off x="2560" y="2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5" name="Oval 452"/>
            <p:cNvSpPr>
              <a:spLocks noChangeArrowheads="1"/>
            </p:cNvSpPr>
            <p:nvPr/>
          </p:nvSpPr>
          <p:spPr bwMode="auto">
            <a:xfrm>
              <a:off x="2424" y="270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6" name="Oval 453"/>
            <p:cNvSpPr>
              <a:spLocks noChangeArrowheads="1"/>
            </p:cNvSpPr>
            <p:nvPr/>
          </p:nvSpPr>
          <p:spPr bwMode="auto">
            <a:xfrm>
              <a:off x="2424" y="257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7" name="Oval 454"/>
            <p:cNvSpPr>
              <a:spLocks noChangeArrowheads="1"/>
            </p:cNvSpPr>
            <p:nvPr/>
          </p:nvSpPr>
          <p:spPr bwMode="auto">
            <a:xfrm>
              <a:off x="2288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8" name="Oval 455"/>
            <p:cNvSpPr>
              <a:spLocks noChangeArrowheads="1"/>
            </p:cNvSpPr>
            <p:nvPr/>
          </p:nvSpPr>
          <p:spPr bwMode="auto">
            <a:xfrm>
              <a:off x="2560" y="24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29" name="Oval 456"/>
            <p:cNvSpPr>
              <a:spLocks noChangeArrowheads="1"/>
            </p:cNvSpPr>
            <p:nvPr/>
          </p:nvSpPr>
          <p:spPr bwMode="auto">
            <a:xfrm>
              <a:off x="2425" y="2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0" name="Oval 457"/>
            <p:cNvSpPr>
              <a:spLocks noChangeArrowheads="1"/>
            </p:cNvSpPr>
            <p:nvPr/>
          </p:nvSpPr>
          <p:spPr bwMode="auto">
            <a:xfrm>
              <a:off x="2289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1" name="Oval 458"/>
            <p:cNvSpPr>
              <a:spLocks noChangeArrowheads="1"/>
            </p:cNvSpPr>
            <p:nvPr/>
          </p:nvSpPr>
          <p:spPr bwMode="auto">
            <a:xfrm>
              <a:off x="2560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2" name="Oval 459"/>
            <p:cNvSpPr>
              <a:spLocks noChangeArrowheads="1"/>
            </p:cNvSpPr>
            <p:nvPr/>
          </p:nvSpPr>
          <p:spPr bwMode="auto">
            <a:xfrm>
              <a:off x="2742" y="234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3" name="Oval 460"/>
            <p:cNvSpPr>
              <a:spLocks noChangeArrowheads="1"/>
            </p:cNvSpPr>
            <p:nvPr/>
          </p:nvSpPr>
          <p:spPr bwMode="auto">
            <a:xfrm>
              <a:off x="2877" y="257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4" name="Oval 461"/>
            <p:cNvSpPr>
              <a:spLocks noChangeArrowheads="1"/>
            </p:cNvSpPr>
            <p:nvPr/>
          </p:nvSpPr>
          <p:spPr bwMode="auto">
            <a:xfrm>
              <a:off x="2742" y="252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5" name="Oval 462"/>
            <p:cNvSpPr>
              <a:spLocks noChangeArrowheads="1"/>
            </p:cNvSpPr>
            <p:nvPr/>
          </p:nvSpPr>
          <p:spPr bwMode="auto">
            <a:xfrm>
              <a:off x="2877" y="2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6" name="Oval 463"/>
            <p:cNvSpPr>
              <a:spLocks noChangeArrowheads="1"/>
            </p:cNvSpPr>
            <p:nvPr/>
          </p:nvSpPr>
          <p:spPr bwMode="auto">
            <a:xfrm>
              <a:off x="2832" y="39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7" name="Oval 464"/>
            <p:cNvSpPr>
              <a:spLocks noChangeArrowheads="1"/>
            </p:cNvSpPr>
            <p:nvPr/>
          </p:nvSpPr>
          <p:spPr bwMode="auto">
            <a:xfrm>
              <a:off x="2696" y="402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8" name="Oval 465"/>
            <p:cNvSpPr>
              <a:spLocks noChangeArrowheads="1"/>
            </p:cNvSpPr>
            <p:nvPr/>
          </p:nvSpPr>
          <p:spPr bwMode="auto">
            <a:xfrm>
              <a:off x="2696" y="388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39" name="Oval 466"/>
            <p:cNvSpPr>
              <a:spLocks noChangeArrowheads="1"/>
            </p:cNvSpPr>
            <p:nvPr/>
          </p:nvSpPr>
          <p:spPr bwMode="auto">
            <a:xfrm>
              <a:off x="2832" y="379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0" name="Oval 467"/>
            <p:cNvSpPr>
              <a:spLocks noChangeArrowheads="1"/>
            </p:cNvSpPr>
            <p:nvPr/>
          </p:nvSpPr>
          <p:spPr bwMode="auto">
            <a:xfrm>
              <a:off x="2697" y="374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1" name="Oval 468"/>
            <p:cNvSpPr>
              <a:spLocks noChangeArrowheads="1"/>
            </p:cNvSpPr>
            <p:nvPr/>
          </p:nvSpPr>
          <p:spPr bwMode="auto">
            <a:xfrm>
              <a:off x="2832" y="365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2" name="Oval 469"/>
            <p:cNvSpPr>
              <a:spLocks noChangeArrowheads="1"/>
            </p:cNvSpPr>
            <p:nvPr/>
          </p:nvSpPr>
          <p:spPr bwMode="auto">
            <a:xfrm>
              <a:off x="2833" y="3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3" name="Oval 470"/>
            <p:cNvSpPr>
              <a:spLocks noChangeArrowheads="1"/>
            </p:cNvSpPr>
            <p:nvPr/>
          </p:nvSpPr>
          <p:spPr bwMode="auto">
            <a:xfrm>
              <a:off x="2697" y="356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4" name="Oval 471"/>
            <p:cNvSpPr>
              <a:spLocks noChangeArrowheads="1"/>
            </p:cNvSpPr>
            <p:nvPr/>
          </p:nvSpPr>
          <p:spPr bwMode="auto">
            <a:xfrm>
              <a:off x="2697" y="3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5" name="Oval 472"/>
            <p:cNvSpPr>
              <a:spLocks noChangeArrowheads="1"/>
            </p:cNvSpPr>
            <p:nvPr/>
          </p:nvSpPr>
          <p:spPr bwMode="auto">
            <a:xfrm>
              <a:off x="2833" y="3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6" name="Oval 473"/>
            <p:cNvSpPr>
              <a:spLocks noChangeArrowheads="1"/>
            </p:cNvSpPr>
            <p:nvPr/>
          </p:nvSpPr>
          <p:spPr bwMode="auto">
            <a:xfrm>
              <a:off x="2698" y="3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7" name="Oval 474"/>
            <p:cNvSpPr>
              <a:spLocks noChangeArrowheads="1"/>
            </p:cNvSpPr>
            <p:nvPr/>
          </p:nvSpPr>
          <p:spPr bwMode="auto">
            <a:xfrm>
              <a:off x="2833" y="3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8" name="Oval 475"/>
            <p:cNvSpPr>
              <a:spLocks noChangeArrowheads="1"/>
            </p:cNvSpPr>
            <p:nvPr/>
          </p:nvSpPr>
          <p:spPr bwMode="auto">
            <a:xfrm>
              <a:off x="2833" y="3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49" name="Oval 476"/>
            <p:cNvSpPr>
              <a:spLocks noChangeArrowheads="1"/>
            </p:cNvSpPr>
            <p:nvPr/>
          </p:nvSpPr>
          <p:spPr bwMode="auto">
            <a:xfrm>
              <a:off x="2697" y="311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0" name="Oval 477"/>
            <p:cNvSpPr>
              <a:spLocks noChangeArrowheads="1"/>
            </p:cNvSpPr>
            <p:nvPr/>
          </p:nvSpPr>
          <p:spPr bwMode="auto">
            <a:xfrm>
              <a:off x="2697" y="29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1" name="Oval 478"/>
            <p:cNvSpPr>
              <a:spLocks noChangeArrowheads="1"/>
            </p:cNvSpPr>
            <p:nvPr/>
          </p:nvSpPr>
          <p:spPr bwMode="auto">
            <a:xfrm>
              <a:off x="2833" y="2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2" name="Oval 479"/>
            <p:cNvSpPr>
              <a:spLocks noChangeArrowheads="1"/>
            </p:cNvSpPr>
            <p:nvPr/>
          </p:nvSpPr>
          <p:spPr bwMode="auto">
            <a:xfrm>
              <a:off x="2698" y="28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3" name="Oval 480"/>
            <p:cNvSpPr>
              <a:spLocks noChangeArrowheads="1"/>
            </p:cNvSpPr>
            <p:nvPr/>
          </p:nvSpPr>
          <p:spPr bwMode="auto">
            <a:xfrm>
              <a:off x="2833" y="27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4" name="Oval 481"/>
            <p:cNvSpPr>
              <a:spLocks noChangeArrowheads="1"/>
            </p:cNvSpPr>
            <p:nvPr/>
          </p:nvSpPr>
          <p:spPr bwMode="auto">
            <a:xfrm>
              <a:off x="2742" y="23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5" name="Oval 482"/>
            <p:cNvSpPr>
              <a:spLocks noChangeArrowheads="1"/>
            </p:cNvSpPr>
            <p:nvPr/>
          </p:nvSpPr>
          <p:spPr bwMode="auto">
            <a:xfrm>
              <a:off x="2742" y="26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6" name="Oval 483"/>
            <p:cNvSpPr>
              <a:spLocks noChangeArrowheads="1"/>
            </p:cNvSpPr>
            <p:nvPr/>
          </p:nvSpPr>
          <p:spPr bwMode="auto">
            <a:xfrm>
              <a:off x="973" y="406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7" name="Oval 484"/>
            <p:cNvSpPr>
              <a:spLocks noChangeArrowheads="1"/>
            </p:cNvSpPr>
            <p:nvPr/>
          </p:nvSpPr>
          <p:spPr bwMode="auto">
            <a:xfrm>
              <a:off x="973" y="383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8" name="Oval 485"/>
            <p:cNvSpPr>
              <a:spLocks noChangeArrowheads="1"/>
            </p:cNvSpPr>
            <p:nvPr/>
          </p:nvSpPr>
          <p:spPr bwMode="auto">
            <a:xfrm>
              <a:off x="974" y="361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59" name="Oval 486"/>
            <p:cNvSpPr>
              <a:spLocks noChangeArrowheads="1"/>
            </p:cNvSpPr>
            <p:nvPr/>
          </p:nvSpPr>
          <p:spPr bwMode="auto">
            <a:xfrm>
              <a:off x="1246" y="361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0" name="Oval 487"/>
            <p:cNvSpPr>
              <a:spLocks noChangeArrowheads="1"/>
            </p:cNvSpPr>
            <p:nvPr/>
          </p:nvSpPr>
          <p:spPr bwMode="auto">
            <a:xfrm>
              <a:off x="1246" y="383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1" name="Oval 488"/>
            <p:cNvSpPr>
              <a:spLocks noChangeArrowheads="1"/>
            </p:cNvSpPr>
            <p:nvPr/>
          </p:nvSpPr>
          <p:spPr bwMode="auto">
            <a:xfrm>
              <a:off x="1246" y="406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2" name="Oval 489"/>
            <p:cNvSpPr>
              <a:spLocks noChangeArrowheads="1"/>
            </p:cNvSpPr>
            <p:nvPr/>
          </p:nvSpPr>
          <p:spPr bwMode="auto">
            <a:xfrm>
              <a:off x="1563" y="406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3" name="Oval 490"/>
            <p:cNvSpPr>
              <a:spLocks noChangeArrowheads="1"/>
            </p:cNvSpPr>
            <p:nvPr/>
          </p:nvSpPr>
          <p:spPr bwMode="auto">
            <a:xfrm>
              <a:off x="1563" y="383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4" name="Oval 491"/>
            <p:cNvSpPr>
              <a:spLocks noChangeArrowheads="1"/>
            </p:cNvSpPr>
            <p:nvPr/>
          </p:nvSpPr>
          <p:spPr bwMode="auto">
            <a:xfrm>
              <a:off x="1564" y="361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5" name="Oval 492"/>
            <p:cNvSpPr>
              <a:spLocks noChangeArrowheads="1"/>
            </p:cNvSpPr>
            <p:nvPr/>
          </p:nvSpPr>
          <p:spPr bwMode="auto">
            <a:xfrm>
              <a:off x="1836" y="361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6" name="Oval 493"/>
            <p:cNvSpPr>
              <a:spLocks noChangeArrowheads="1"/>
            </p:cNvSpPr>
            <p:nvPr/>
          </p:nvSpPr>
          <p:spPr bwMode="auto">
            <a:xfrm>
              <a:off x="1836" y="383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7" name="Oval 494"/>
            <p:cNvSpPr>
              <a:spLocks noChangeArrowheads="1"/>
            </p:cNvSpPr>
            <p:nvPr/>
          </p:nvSpPr>
          <p:spPr bwMode="auto">
            <a:xfrm>
              <a:off x="1836" y="406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8" name="Oval 495"/>
            <p:cNvSpPr>
              <a:spLocks noChangeArrowheads="1"/>
            </p:cNvSpPr>
            <p:nvPr/>
          </p:nvSpPr>
          <p:spPr bwMode="auto">
            <a:xfrm>
              <a:off x="2153" y="406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9" name="Oval 496"/>
            <p:cNvSpPr>
              <a:spLocks noChangeArrowheads="1"/>
            </p:cNvSpPr>
            <p:nvPr/>
          </p:nvSpPr>
          <p:spPr bwMode="auto">
            <a:xfrm>
              <a:off x="2153" y="383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0" name="Oval 497"/>
            <p:cNvSpPr>
              <a:spLocks noChangeArrowheads="1"/>
            </p:cNvSpPr>
            <p:nvPr/>
          </p:nvSpPr>
          <p:spPr bwMode="auto">
            <a:xfrm>
              <a:off x="2154" y="361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1" name="Oval 498"/>
            <p:cNvSpPr>
              <a:spLocks noChangeArrowheads="1"/>
            </p:cNvSpPr>
            <p:nvPr/>
          </p:nvSpPr>
          <p:spPr bwMode="auto">
            <a:xfrm>
              <a:off x="2426" y="361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2" name="Oval 499"/>
            <p:cNvSpPr>
              <a:spLocks noChangeArrowheads="1"/>
            </p:cNvSpPr>
            <p:nvPr/>
          </p:nvSpPr>
          <p:spPr bwMode="auto">
            <a:xfrm>
              <a:off x="2426" y="383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3" name="Oval 500"/>
            <p:cNvSpPr>
              <a:spLocks noChangeArrowheads="1"/>
            </p:cNvSpPr>
            <p:nvPr/>
          </p:nvSpPr>
          <p:spPr bwMode="auto">
            <a:xfrm>
              <a:off x="2426" y="406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4" name="Oval 501"/>
            <p:cNvSpPr>
              <a:spLocks noChangeArrowheads="1"/>
            </p:cNvSpPr>
            <p:nvPr/>
          </p:nvSpPr>
          <p:spPr bwMode="auto">
            <a:xfrm>
              <a:off x="973" y="33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5" name="Oval 502"/>
            <p:cNvSpPr>
              <a:spLocks noChangeArrowheads="1"/>
            </p:cNvSpPr>
            <p:nvPr/>
          </p:nvSpPr>
          <p:spPr bwMode="auto">
            <a:xfrm>
              <a:off x="973" y="311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6" name="Oval 503"/>
            <p:cNvSpPr>
              <a:spLocks noChangeArrowheads="1"/>
            </p:cNvSpPr>
            <p:nvPr/>
          </p:nvSpPr>
          <p:spPr bwMode="auto">
            <a:xfrm>
              <a:off x="974" y="28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7" name="Oval 504"/>
            <p:cNvSpPr>
              <a:spLocks noChangeArrowheads="1"/>
            </p:cNvSpPr>
            <p:nvPr/>
          </p:nvSpPr>
          <p:spPr bwMode="auto">
            <a:xfrm>
              <a:off x="1246" y="28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8" name="Oval 505"/>
            <p:cNvSpPr>
              <a:spLocks noChangeArrowheads="1"/>
            </p:cNvSpPr>
            <p:nvPr/>
          </p:nvSpPr>
          <p:spPr bwMode="auto">
            <a:xfrm>
              <a:off x="1246" y="311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79" name="Oval 506"/>
            <p:cNvSpPr>
              <a:spLocks noChangeArrowheads="1"/>
            </p:cNvSpPr>
            <p:nvPr/>
          </p:nvSpPr>
          <p:spPr bwMode="auto">
            <a:xfrm>
              <a:off x="1246" y="33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0" name="Oval 507"/>
            <p:cNvSpPr>
              <a:spLocks noChangeArrowheads="1"/>
            </p:cNvSpPr>
            <p:nvPr/>
          </p:nvSpPr>
          <p:spPr bwMode="auto">
            <a:xfrm>
              <a:off x="1561" y="33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1" name="Oval 508"/>
            <p:cNvSpPr>
              <a:spLocks noChangeArrowheads="1"/>
            </p:cNvSpPr>
            <p:nvPr/>
          </p:nvSpPr>
          <p:spPr bwMode="auto">
            <a:xfrm>
              <a:off x="1561" y="311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2" name="Oval 509"/>
            <p:cNvSpPr>
              <a:spLocks noChangeArrowheads="1"/>
            </p:cNvSpPr>
            <p:nvPr/>
          </p:nvSpPr>
          <p:spPr bwMode="auto">
            <a:xfrm>
              <a:off x="1562" y="28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3" name="Oval 510"/>
            <p:cNvSpPr>
              <a:spLocks noChangeArrowheads="1"/>
            </p:cNvSpPr>
            <p:nvPr/>
          </p:nvSpPr>
          <p:spPr bwMode="auto">
            <a:xfrm>
              <a:off x="1834" y="28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4" name="Oval 511"/>
            <p:cNvSpPr>
              <a:spLocks noChangeArrowheads="1"/>
            </p:cNvSpPr>
            <p:nvPr/>
          </p:nvSpPr>
          <p:spPr bwMode="auto">
            <a:xfrm>
              <a:off x="1834" y="311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5" name="Oval 512"/>
            <p:cNvSpPr>
              <a:spLocks noChangeArrowheads="1"/>
            </p:cNvSpPr>
            <p:nvPr/>
          </p:nvSpPr>
          <p:spPr bwMode="auto">
            <a:xfrm>
              <a:off x="1834" y="33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6" name="Oval 513"/>
            <p:cNvSpPr>
              <a:spLocks noChangeArrowheads="1"/>
            </p:cNvSpPr>
            <p:nvPr/>
          </p:nvSpPr>
          <p:spPr bwMode="auto">
            <a:xfrm>
              <a:off x="2151" y="33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7" name="Oval 514"/>
            <p:cNvSpPr>
              <a:spLocks noChangeArrowheads="1"/>
            </p:cNvSpPr>
            <p:nvPr/>
          </p:nvSpPr>
          <p:spPr bwMode="auto">
            <a:xfrm>
              <a:off x="2151" y="311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8" name="Oval 515"/>
            <p:cNvSpPr>
              <a:spLocks noChangeArrowheads="1"/>
            </p:cNvSpPr>
            <p:nvPr/>
          </p:nvSpPr>
          <p:spPr bwMode="auto">
            <a:xfrm>
              <a:off x="2152" y="28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89" name="Oval 516"/>
            <p:cNvSpPr>
              <a:spLocks noChangeArrowheads="1"/>
            </p:cNvSpPr>
            <p:nvPr/>
          </p:nvSpPr>
          <p:spPr bwMode="auto">
            <a:xfrm>
              <a:off x="2424" y="28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0" name="Oval 517"/>
            <p:cNvSpPr>
              <a:spLocks noChangeArrowheads="1"/>
            </p:cNvSpPr>
            <p:nvPr/>
          </p:nvSpPr>
          <p:spPr bwMode="auto">
            <a:xfrm>
              <a:off x="2424" y="311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1" name="Oval 518"/>
            <p:cNvSpPr>
              <a:spLocks noChangeArrowheads="1"/>
            </p:cNvSpPr>
            <p:nvPr/>
          </p:nvSpPr>
          <p:spPr bwMode="auto">
            <a:xfrm>
              <a:off x="2424" y="33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2" name="Oval 519"/>
            <p:cNvSpPr>
              <a:spLocks noChangeArrowheads="1"/>
            </p:cNvSpPr>
            <p:nvPr/>
          </p:nvSpPr>
          <p:spPr bwMode="auto">
            <a:xfrm>
              <a:off x="2740" y="33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3" name="Oval 520"/>
            <p:cNvSpPr>
              <a:spLocks noChangeArrowheads="1"/>
            </p:cNvSpPr>
            <p:nvPr/>
          </p:nvSpPr>
          <p:spPr bwMode="auto">
            <a:xfrm>
              <a:off x="2740" y="311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4" name="Oval 521"/>
            <p:cNvSpPr>
              <a:spLocks noChangeArrowheads="1"/>
            </p:cNvSpPr>
            <p:nvPr/>
          </p:nvSpPr>
          <p:spPr bwMode="auto">
            <a:xfrm>
              <a:off x="2741" y="28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5" name="Oval 522"/>
            <p:cNvSpPr>
              <a:spLocks noChangeArrowheads="1"/>
            </p:cNvSpPr>
            <p:nvPr/>
          </p:nvSpPr>
          <p:spPr bwMode="auto">
            <a:xfrm>
              <a:off x="2742" y="3613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6" name="Oval 523"/>
            <p:cNvSpPr>
              <a:spLocks noChangeArrowheads="1"/>
            </p:cNvSpPr>
            <p:nvPr/>
          </p:nvSpPr>
          <p:spPr bwMode="auto">
            <a:xfrm>
              <a:off x="2742" y="384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7" name="Oval 524"/>
            <p:cNvSpPr>
              <a:spLocks noChangeArrowheads="1"/>
            </p:cNvSpPr>
            <p:nvPr/>
          </p:nvSpPr>
          <p:spPr bwMode="auto">
            <a:xfrm>
              <a:off x="2742" y="406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8" name="Oval 525"/>
            <p:cNvSpPr>
              <a:spLocks noChangeArrowheads="1"/>
            </p:cNvSpPr>
            <p:nvPr/>
          </p:nvSpPr>
          <p:spPr bwMode="auto">
            <a:xfrm>
              <a:off x="973" y="26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99" name="Oval 526"/>
            <p:cNvSpPr>
              <a:spLocks noChangeArrowheads="1"/>
            </p:cNvSpPr>
            <p:nvPr/>
          </p:nvSpPr>
          <p:spPr bwMode="auto">
            <a:xfrm>
              <a:off x="974" y="23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0" name="Oval 527"/>
            <p:cNvSpPr>
              <a:spLocks noChangeArrowheads="1"/>
            </p:cNvSpPr>
            <p:nvPr/>
          </p:nvSpPr>
          <p:spPr bwMode="auto">
            <a:xfrm>
              <a:off x="1246" y="23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1" name="Oval 528"/>
            <p:cNvSpPr>
              <a:spLocks noChangeArrowheads="1"/>
            </p:cNvSpPr>
            <p:nvPr/>
          </p:nvSpPr>
          <p:spPr bwMode="auto">
            <a:xfrm>
              <a:off x="1246" y="26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2" name="Oval 529"/>
            <p:cNvSpPr>
              <a:spLocks noChangeArrowheads="1"/>
            </p:cNvSpPr>
            <p:nvPr/>
          </p:nvSpPr>
          <p:spPr bwMode="auto">
            <a:xfrm>
              <a:off x="1562" y="26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3" name="Oval 530"/>
            <p:cNvSpPr>
              <a:spLocks noChangeArrowheads="1"/>
            </p:cNvSpPr>
            <p:nvPr/>
          </p:nvSpPr>
          <p:spPr bwMode="auto">
            <a:xfrm>
              <a:off x="1563" y="23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4" name="Oval 531"/>
            <p:cNvSpPr>
              <a:spLocks noChangeArrowheads="1"/>
            </p:cNvSpPr>
            <p:nvPr/>
          </p:nvSpPr>
          <p:spPr bwMode="auto">
            <a:xfrm>
              <a:off x="1835" y="23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5" name="Oval 532"/>
            <p:cNvSpPr>
              <a:spLocks noChangeArrowheads="1"/>
            </p:cNvSpPr>
            <p:nvPr/>
          </p:nvSpPr>
          <p:spPr bwMode="auto">
            <a:xfrm>
              <a:off x="1835" y="26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6" name="Oval 533"/>
            <p:cNvSpPr>
              <a:spLocks noChangeArrowheads="1"/>
            </p:cNvSpPr>
            <p:nvPr/>
          </p:nvSpPr>
          <p:spPr bwMode="auto">
            <a:xfrm>
              <a:off x="2152" y="26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7" name="Oval 534"/>
            <p:cNvSpPr>
              <a:spLocks noChangeArrowheads="1"/>
            </p:cNvSpPr>
            <p:nvPr/>
          </p:nvSpPr>
          <p:spPr bwMode="auto">
            <a:xfrm>
              <a:off x="2153" y="23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8" name="Oval 535"/>
            <p:cNvSpPr>
              <a:spLocks noChangeArrowheads="1"/>
            </p:cNvSpPr>
            <p:nvPr/>
          </p:nvSpPr>
          <p:spPr bwMode="auto">
            <a:xfrm>
              <a:off x="2425" y="23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09" name="Oval 536"/>
            <p:cNvSpPr>
              <a:spLocks noChangeArrowheads="1"/>
            </p:cNvSpPr>
            <p:nvPr/>
          </p:nvSpPr>
          <p:spPr bwMode="auto">
            <a:xfrm>
              <a:off x="2425" y="26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0" name="Oval 537"/>
            <p:cNvSpPr>
              <a:spLocks noChangeArrowheads="1"/>
            </p:cNvSpPr>
            <p:nvPr/>
          </p:nvSpPr>
          <p:spPr bwMode="auto">
            <a:xfrm>
              <a:off x="2200" y="2795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1" name="Oval 538"/>
            <p:cNvSpPr>
              <a:spLocks noChangeArrowheads="1"/>
            </p:cNvSpPr>
            <p:nvPr/>
          </p:nvSpPr>
          <p:spPr bwMode="auto">
            <a:xfrm>
              <a:off x="1746" y="3022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2" name="Oval 539"/>
            <p:cNvSpPr>
              <a:spLocks noChangeArrowheads="1"/>
            </p:cNvSpPr>
            <p:nvPr/>
          </p:nvSpPr>
          <p:spPr bwMode="auto">
            <a:xfrm>
              <a:off x="1155" y="2523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3" name="Oval 540"/>
            <p:cNvSpPr>
              <a:spLocks noChangeArrowheads="1"/>
            </p:cNvSpPr>
            <p:nvPr/>
          </p:nvSpPr>
          <p:spPr bwMode="auto">
            <a:xfrm>
              <a:off x="1156" y="3067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4" name="Oval 541"/>
            <p:cNvSpPr>
              <a:spLocks noChangeArrowheads="1"/>
            </p:cNvSpPr>
            <p:nvPr/>
          </p:nvSpPr>
          <p:spPr bwMode="auto">
            <a:xfrm>
              <a:off x="2336" y="3384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5" name="Oval 542"/>
            <p:cNvSpPr>
              <a:spLocks noChangeArrowheads="1"/>
            </p:cNvSpPr>
            <p:nvPr/>
          </p:nvSpPr>
          <p:spPr bwMode="auto">
            <a:xfrm>
              <a:off x="1699" y="4065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6" name="Oval 543"/>
            <p:cNvSpPr>
              <a:spLocks noChangeArrowheads="1"/>
            </p:cNvSpPr>
            <p:nvPr/>
          </p:nvSpPr>
          <p:spPr bwMode="auto">
            <a:xfrm>
              <a:off x="1927" y="3521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7" name="Oval 544"/>
            <p:cNvSpPr>
              <a:spLocks noChangeArrowheads="1"/>
            </p:cNvSpPr>
            <p:nvPr/>
          </p:nvSpPr>
          <p:spPr bwMode="auto">
            <a:xfrm>
              <a:off x="1745" y="3203"/>
              <a:ext cx="91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8" name="Oval 545"/>
            <p:cNvSpPr>
              <a:spLocks noChangeArrowheads="1"/>
            </p:cNvSpPr>
            <p:nvPr/>
          </p:nvSpPr>
          <p:spPr bwMode="auto">
            <a:xfrm>
              <a:off x="2018" y="3022"/>
              <a:ext cx="91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19" name="Oval 546"/>
            <p:cNvSpPr>
              <a:spLocks noChangeArrowheads="1"/>
            </p:cNvSpPr>
            <p:nvPr/>
          </p:nvSpPr>
          <p:spPr bwMode="auto">
            <a:xfrm>
              <a:off x="2017" y="2477"/>
              <a:ext cx="91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20" name="Oval 547"/>
            <p:cNvSpPr>
              <a:spLocks noChangeArrowheads="1"/>
            </p:cNvSpPr>
            <p:nvPr/>
          </p:nvSpPr>
          <p:spPr bwMode="auto">
            <a:xfrm>
              <a:off x="1337" y="3929"/>
              <a:ext cx="91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8852" name="Group 548"/>
          <p:cNvGrpSpPr>
            <a:grpSpLocks/>
          </p:cNvGrpSpPr>
          <p:nvPr/>
        </p:nvGrpSpPr>
        <p:grpSpPr bwMode="auto">
          <a:xfrm>
            <a:off x="4572000" y="1268413"/>
            <a:ext cx="4392613" cy="4537075"/>
            <a:chOff x="2880" y="1026"/>
            <a:chExt cx="2767" cy="2858"/>
          </a:xfrm>
        </p:grpSpPr>
        <p:sp>
          <p:nvSpPr>
            <p:cNvPr id="23575" name="Rectangle 549"/>
            <p:cNvSpPr>
              <a:spLocks noChangeArrowheads="1"/>
            </p:cNvSpPr>
            <p:nvPr/>
          </p:nvSpPr>
          <p:spPr bwMode="auto">
            <a:xfrm>
              <a:off x="2880" y="1026"/>
              <a:ext cx="2767" cy="2858"/>
            </a:xfrm>
            <a:prstGeom prst="rect">
              <a:avLst/>
            </a:prstGeom>
            <a:solidFill>
              <a:srgbClr val="CCFFFF">
                <a:alpha val="49019"/>
              </a:srgbClr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6" name="Text Box 550"/>
            <p:cNvSpPr txBox="1">
              <a:spLocks noChangeArrowheads="1"/>
            </p:cNvSpPr>
            <p:nvPr/>
          </p:nvSpPr>
          <p:spPr bwMode="auto">
            <a:xfrm>
              <a:off x="2971" y="3475"/>
              <a:ext cx="2631" cy="28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0">
                  <a:latin typeface="Arial Narrow" pitchFamily="34" charset="0"/>
                </a:rPr>
                <a:t>Растворитель / разбавитель</a:t>
              </a:r>
            </a:p>
          </p:txBody>
        </p:sp>
      </p:grpSp>
      <p:grpSp>
        <p:nvGrpSpPr>
          <p:cNvPr id="98855" name="Group 551"/>
          <p:cNvGrpSpPr>
            <a:grpSpLocks/>
          </p:cNvGrpSpPr>
          <p:nvPr/>
        </p:nvGrpSpPr>
        <p:grpSpPr bwMode="auto">
          <a:xfrm>
            <a:off x="4789488" y="1773238"/>
            <a:ext cx="2374900" cy="454025"/>
            <a:chOff x="3017" y="1344"/>
            <a:chExt cx="1496" cy="286"/>
          </a:xfrm>
        </p:grpSpPr>
        <p:sp>
          <p:nvSpPr>
            <p:cNvPr id="23573" name="Oval 552"/>
            <p:cNvSpPr>
              <a:spLocks noChangeArrowheads="1"/>
            </p:cNvSpPr>
            <p:nvPr/>
          </p:nvSpPr>
          <p:spPr bwMode="auto">
            <a:xfrm>
              <a:off x="3017" y="1457"/>
              <a:ext cx="92" cy="9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Text Box 553"/>
            <p:cNvSpPr txBox="1">
              <a:spLocks noChangeArrowheads="1"/>
            </p:cNvSpPr>
            <p:nvPr/>
          </p:nvSpPr>
          <p:spPr bwMode="auto">
            <a:xfrm>
              <a:off x="3152" y="1344"/>
              <a:ext cx="136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0">
                  <a:latin typeface="Arial Narrow" pitchFamily="34" charset="0"/>
                </a:rPr>
                <a:t>Наполнитель</a:t>
              </a:r>
            </a:p>
          </p:txBody>
        </p:sp>
      </p:grpSp>
      <p:grpSp>
        <p:nvGrpSpPr>
          <p:cNvPr id="98858" name="Group 554"/>
          <p:cNvGrpSpPr>
            <a:grpSpLocks/>
          </p:cNvGrpSpPr>
          <p:nvPr/>
        </p:nvGrpSpPr>
        <p:grpSpPr bwMode="auto">
          <a:xfrm>
            <a:off x="4789488" y="1268413"/>
            <a:ext cx="3744912" cy="454025"/>
            <a:chOff x="3017" y="1638"/>
            <a:chExt cx="2358" cy="286"/>
          </a:xfrm>
        </p:grpSpPr>
        <p:sp>
          <p:nvSpPr>
            <p:cNvPr id="23571" name="Oval 555"/>
            <p:cNvSpPr>
              <a:spLocks noChangeArrowheads="1"/>
            </p:cNvSpPr>
            <p:nvPr/>
          </p:nvSpPr>
          <p:spPr bwMode="auto">
            <a:xfrm>
              <a:off x="3017" y="1751"/>
              <a:ext cx="92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Text Box 556"/>
            <p:cNvSpPr txBox="1">
              <a:spLocks noChangeArrowheads="1"/>
            </p:cNvSpPr>
            <p:nvPr/>
          </p:nvSpPr>
          <p:spPr bwMode="auto">
            <a:xfrm>
              <a:off x="3152" y="1638"/>
              <a:ext cx="222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0">
                  <a:latin typeface="Arial Narrow" pitchFamily="34" charset="0"/>
                </a:rPr>
                <a:t>Связующее</a:t>
              </a:r>
              <a:r>
                <a:rPr lang="en-US" sz="2400" b="0">
                  <a:latin typeface="Arial Narrow" pitchFamily="34" charset="0"/>
                </a:rPr>
                <a:t> (</a:t>
              </a:r>
              <a:r>
                <a:rPr lang="ru-RU" sz="2400" b="0">
                  <a:latin typeface="Arial Narrow" pitchFamily="34" charset="0"/>
                </a:rPr>
                <a:t>вяжущее)</a:t>
              </a:r>
            </a:p>
          </p:txBody>
        </p:sp>
      </p:grpSp>
      <p:grpSp>
        <p:nvGrpSpPr>
          <p:cNvPr id="98861" name="Group 557"/>
          <p:cNvGrpSpPr>
            <a:grpSpLocks/>
          </p:cNvGrpSpPr>
          <p:nvPr/>
        </p:nvGrpSpPr>
        <p:grpSpPr bwMode="auto">
          <a:xfrm>
            <a:off x="4789488" y="2719388"/>
            <a:ext cx="3600450" cy="457200"/>
            <a:chOff x="3017" y="1940"/>
            <a:chExt cx="2267" cy="288"/>
          </a:xfrm>
        </p:grpSpPr>
        <p:sp>
          <p:nvSpPr>
            <p:cNvPr id="23569" name="Oval 558"/>
            <p:cNvSpPr>
              <a:spLocks noChangeArrowheads="1"/>
            </p:cNvSpPr>
            <p:nvPr/>
          </p:nvSpPr>
          <p:spPr bwMode="auto">
            <a:xfrm>
              <a:off x="3017" y="2053"/>
              <a:ext cx="92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Text Box 559"/>
            <p:cNvSpPr txBox="1">
              <a:spLocks noChangeArrowheads="1"/>
            </p:cNvSpPr>
            <p:nvPr/>
          </p:nvSpPr>
          <p:spPr bwMode="auto">
            <a:xfrm>
              <a:off x="3152" y="1940"/>
              <a:ext cx="21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0">
                  <a:latin typeface="Arial Narrow" pitchFamily="34" charset="0"/>
                </a:rPr>
                <a:t>загустители</a:t>
              </a:r>
            </a:p>
          </p:txBody>
        </p:sp>
      </p:grpSp>
      <p:grpSp>
        <p:nvGrpSpPr>
          <p:cNvPr id="98864" name="Group 560"/>
          <p:cNvGrpSpPr>
            <a:grpSpLocks/>
          </p:cNvGrpSpPr>
          <p:nvPr/>
        </p:nvGrpSpPr>
        <p:grpSpPr bwMode="auto">
          <a:xfrm>
            <a:off x="4787900" y="3224213"/>
            <a:ext cx="3924300" cy="454025"/>
            <a:chOff x="3016" y="2258"/>
            <a:chExt cx="2472" cy="286"/>
          </a:xfrm>
        </p:grpSpPr>
        <p:sp>
          <p:nvSpPr>
            <p:cNvPr id="23567" name="Oval 561"/>
            <p:cNvSpPr>
              <a:spLocks noChangeArrowheads="1"/>
            </p:cNvSpPr>
            <p:nvPr/>
          </p:nvSpPr>
          <p:spPr bwMode="auto">
            <a:xfrm>
              <a:off x="3016" y="2364"/>
              <a:ext cx="92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Text Box 562"/>
            <p:cNvSpPr txBox="1">
              <a:spLocks noChangeArrowheads="1"/>
            </p:cNvSpPr>
            <p:nvPr/>
          </p:nvSpPr>
          <p:spPr bwMode="auto">
            <a:xfrm>
              <a:off x="3152" y="2258"/>
              <a:ext cx="233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0">
                  <a:latin typeface="Arial Narrow" pitchFamily="34" charset="0"/>
                </a:rPr>
                <a:t>Пигмент (колерующее в-во)</a:t>
              </a:r>
            </a:p>
          </p:txBody>
        </p:sp>
      </p:grpSp>
      <p:grpSp>
        <p:nvGrpSpPr>
          <p:cNvPr id="98867" name="Group 563"/>
          <p:cNvGrpSpPr>
            <a:grpSpLocks/>
          </p:cNvGrpSpPr>
          <p:nvPr/>
        </p:nvGrpSpPr>
        <p:grpSpPr bwMode="auto">
          <a:xfrm>
            <a:off x="4787900" y="3681413"/>
            <a:ext cx="3924300" cy="671512"/>
            <a:chOff x="3016" y="2546"/>
            <a:chExt cx="2472" cy="423"/>
          </a:xfrm>
        </p:grpSpPr>
        <p:sp>
          <p:nvSpPr>
            <p:cNvPr id="23565" name="Oval 564"/>
            <p:cNvSpPr>
              <a:spLocks noChangeArrowheads="1"/>
            </p:cNvSpPr>
            <p:nvPr/>
          </p:nvSpPr>
          <p:spPr bwMode="auto">
            <a:xfrm>
              <a:off x="3016" y="2652"/>
              <a:ext cx="92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Text Box 565"/>
            <p:cNvSpPr txBox="1">
              <a:spLocks noChangeArrowheads="1"/>
            </p:cNvSpPr>
            <p:nvPr/>
          </p:nvSpPr>
          <p:spPr bwMode="auto">
            <a:xfrm>
              <a:off x="3152" y="2546"/>
              <a:ext cx="233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0">
                  <a:latin typeface="Arial Narrow" pitchFamily="34" charset="0"/>
                </a:rPr>
                <a:t>Сиккативы (в-ва ускоряющие процесс сушки)</a:t>
              </a:r>
            </a:p>
          </p:txBody>
        </p:sp>
      </p:grpSp>
      <p:grpSp>
        <p:nvGrpSpPr>
          <p:cNvPr id="98870" name="Group 566"/>
          <p:cNvGrpSpPr>
            <a:grpSpLocks/>
          </p:cNvGrpSpPr>
          <p:nvPr/>
        </p:nvGrpSpPr>
        <p:grpSpPr bwMode="auto">
          <a:xfrm>
            <a:off x="4787900" y="4371975"/>
            <a:ext cx="3924300" cy="676275"/>
            <a:chOff x="3016" y="2981"/>
            <a:chExt cx="2472" cy="426"/>
          </a:xfrm>
        </p:grpSpPr>
        <p:sp>
          <p:nvSpPr>
            <p:cNvPr id="23563" name="Oval 567"/>
            <p:cNvSpPr>
              <a:spLocks noChangeArrowheads="1"/>
            </p:cNvSpPr>
            <p:nvPr/>
          </p:nvSpPr>
          <p:spPr bwMode="auto">
            <a:xfrm>
              <a:off x="3016" y="3045"/>
              <a:ext cx="92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Text Box 568"/>
            <p:cNvSpPr txBox="1">
              <a:spLocks noChangeArrowheads="1"/>
            </p:cNvSpPr>
            <p:nvPr/>
          </p:nvSpPr>
          <p:spPr bwMode="auto">
            <a:xfrm>
              <a:off x="3152" y="2981"/>
              <a:ext cx="233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0">
                  <a:latin typeface="Arial Narrow" pitchFamily="34" charset="0"/>
                </a:rPr>
                <a:t>Добавки (пеногасители, фунгициды, пластификаторы)</a:t>
              </a:r>
            </a:p>
          </p:txBody>
        </p:sp>
      </p:grpSp>
      <p:sp>
        <p:nvSpPr>
          <p:cNvPr id="98873" name="Rectangle 569"/>
          <p:cNvSpPr>
            <a:spLocks noChangeArrowheads="1"/>
          </p:cNvSpPr>
          <p:nvPr/>
        </p:nvSpPr>
        <p:spPr bwMode="auto">
          <a:xfrm>
            <a:off x="827088" y="303213"/>
            <a:ext cx="6691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чего состоит краска ?</a:t>
            </a:r>
          </a:p>
        </p:txBody>
      </p:sp>
    </p:spTree>
    <p:extLst>
      <p:ext uri="{BB962C8B-B14F-4D97-AF65-F5344CB8AC3E}">
        <p14:creationId xmlns:p14="http://schemas.microsoft.com/office/powerpoint/2010/main" val="2110180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Финишный слой</a:t>
            </a:r>
            <a:r>
              <a:rPr lang="ru-RU" sz="1900" smtClean="0">
                <a:solidFill>
                  <a:schemeClr val="tx1"/>
                </a:solidFill>
              </a:rPr>
              <a:t/>
            </a:r>
            <a:br>
              <a:rPr lang="ru-RU" sz="1900" smtClean="0">
                <a:solidFill>
                  <a:schemeClr val="tx1"/>
                </a:solidFill>
              </a:rPr>
            </a:br>
            <a:endParaRPr lang="ru-RU" sz="1900" smtClean="0">
              <a:solidFill>
                <a:schemeClr val="tx1"/>
              </a:solidFill>
            </a:endParaRPr>
          </a:p>
        </p:txBody>
      </p:sp>
      <p:sp>
        <p:nvSpPr>
          <p:cNvPr id="232450" name="Text Box 3"/>
          <p:cNvSpPr txBox="1">
            <a:spLocks noChangeArrowheads="1"/>
          </p:cNvSpPr>
          <p:nvPr/>
        </p:nvSpPr>
        <p:spPr bwMode="auto">
          <a:xfrm>
            <a:off x="227013" y="1109663"/>
            <a:ext cx="873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Силиконовые штукатурки </a:t>
            </a:r>
            <a:r>
              <a:rPr lang="ru-RU" sz="2400" b="1"/>
              <a:t>Amphisilan-Fassadenputze R и K</a:t>
            </a:r>
          </a:p>
        </p:txBody>
      </p:sp>
      <p:graphicFrame>
        <p:nvGraphicFramePr>
          <p:cNvPr id="97284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5109679"/>
              </p:ext>
            </p:extLst>
          </p:nvPr>
        </p:nvGraphicFramePr>
        <p:xfrm>
          <a:off x="394178" y="1628750"/>
          <a:ext cx="5407655" cy="1119442"/>
        </p:xfrm>
        <a:graphic>
          <a:graphicData uri="http://schemas.openxmlformats.org/drawingml/2006/table">
            <a:tbl>
              <a:tblPr/>
              <a:tblGrid>
                <a:gridCol w="901700"/>
                <a:gridCol w="1032735"/>
                <a:gridCol w="803187"/>
                <a:gridCol w="925053"/>
                <a:gridCol w="862330"/>
                <a:gridCol w="88265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Связующее,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фасовка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Утеплитель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Онсовани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Колеровка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Высыхания,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Силикон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кг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Пенополистирол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минплита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PutzGrund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Компьютерная с ограничениями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Германия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2474" name="Text Box 27"/>
          <p:cNvSpPr txBox="1">
            <a:spLocks noChangeArrowheads="1"/>
          </p:cNvSpPr>
          <p:nvPr/>
        </p:nvSpPr>
        <p:spPr bwMode="auto">
          <a:xfrm>
            <a:off x="323410" y="5762624"/>
            <a:ext cx="87598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Достоинства</a:t>
            </a:r>
            <a:r>
              <a:rPr lang="en-US" sz="1400" dirty="0" smtClean="0"/>
              <a:t>: </a:t>
            </a:r>
            <a:r>
              <a:rPr lang="ru-RU" sz="1400" dirty="0" smtClean="0"/>
              <a:t>высокая </a:t>
            </a:r>
            <a:r>
              <a:rPr lang="ru-RU" sz="1400" dirty="0" err="1" smtClean="0"/>
              <a:t>паропроницаемость</a:t>
            </a:r>
            <a:r>
              <a:rPr lang="ru-RU" sz="1400" dirty="0" smtClean="0"/>
              <a:t>, отличная </a:t>
            </a:r>
            <a:r>
              <a:rPr lang="ru-RU" sz="1400" dirty="0" err="1" smtClean="0"/>
              <a:t>водозащита</a:t>
            </a:r>
            <a:r>
              <a:rPr lang="ru-RU" sz="1400" dirty="0" smtClean="0"/>
              <a:t>, </a:t>
            </a:r>
            <a:r>
              <a:rPr lang="ru-RU" sz="1400" dirty="0"/>
              <a:t>готовая к применению, можно не перекрывать фасадными </a:t>
            </a:r>
            <a:r>
              <a:rPr lang="ru-RU" sz="1400" dirty="0" smtClean="0"/>
              <a:t>красками.</a:t>
            </a:r>
          </a:p>
          <a:p>
            <a:pPr>
              <a:spcBef>
                <a:spcPct val="50000"/>
              </a:spcBef>
            </a:pPr>
            <a:endParaRPr lang="ru-RU" sz="1400" dirty="0"/>
          </a:p>
          <a:p>
            <a:pPr>
              <a:spcBef>
                <a:spcPct val="50000"/>
              </a:spcBef>
            </a:pPr>
            <a:endParaRPr lang="ru-RU" sz="1400" dirty="0"/>
          </a:p>
        </p:txBody>
      </p:sp>
      <p:pic>
        <p:nvPicPr>
          <p:cNvPr id="232475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10" y="2899569"/>
            <a:ext cx="563403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76" name="Picture 29" descr="http://www.bafus.ru/image/100011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238" y="1987550"/>
            <a:ext cx="2005012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77" name="Picture 30" descr="http://im2-tub-ru.yandex.net/i?id=358307600-2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763" y="3857625"/>
            <a:ext cx="18954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78" name="Picture 31" descr="http://im0-tub-ru.yandex.net/i?id=542329476-4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750" y="4924425"/>
            <a:ext cx="1911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6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/>
          </p:cNvSpPr>
          <p:nvPr>
            <p:ph type="title" idx="4294967295"/>
          </p:nvPr>
        </p:nvSpPr>
        <p:spPr>
          <a:xfrm>
            <a:off x="287338" y="290513"/>
            <a:ext cx="6661150" cy="3095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Специальные продукты</a:t>
            </a:r>
          </a:p>
        </p:txBody>
      </p:sp>
      <p:sp>
        <p:nvSpPr>
          <p:cNvPr id="236546" name="Text Box 3"/>
          <p:cNvSpPr txBox="1">
            <a:spLocks noChangeArrowheads="1"/>
          </p:cNvSpPr>
          <p:nvPr/>
        </p:nvSpPr>
        <p:spPr bwMode="auto">
          <a:xfrm>
            <a:off x="133351" y="935836"/>
            <a:ext cx="8736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sz="2400" b="1" dirty="0"/>
              <a:t>Система </a:t>
            </a:r>
            <a:r>
              <a:rPr lang="en-US" sz="2400" b="1" dirty="0"/>
              <a:t>Carbon</a:t>
            </a:r>
            <a:endParaRPr lang="ru-RU" sz="2400" b="1" dirty="0"/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0" y="2781300"/>
            <a:ext cx="2827338" cy="2616200"/>
            <a:chOff x="0" y="1840"/>
            <a:chExt cx="1781" cy="1648"/>
          </a:xfrm>
        </p:grpSpPr>
        <p:sp>
          <p:nvSpPr>
            <p:cNvPr id="236564" name="Text Box 5"/>
            <p:cNvSpPr txBox="1">
              <a:spLocks noChangeArrowheads="1"/>
            </p:cNvSpPr>
            <p:nvPr/>
          </p:nvSpPr>
          <p:spPr bwMode="auto">
            <a:xfrm>
              <a:off x="233" y="1840"/>
              <a:ext cx="1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C0C0C0"/>
                  </a:solidFill>
                </a:rPr>
                <a:t>Шпатлевка для цоколя</a:t>
              </a:r>
              <a:endParaRPr lang="de-DE" b="1">
                <a:solidFill>
                  <a:srgbClr val="C0C0C0"/>
                </a:solidFill>
                <a:ea typeface="ＭＳ Ｐゴシック"/>
                <a:cs typeface="ＭＳ Ｐゴシック"/>
              </a:endParaRPr>
            </a:p>
          </p:txBody>
        </p:sp>
        <p:pic>
          <p:nvPicPr>
            <p:cNvPr id="236565" name="Picture 6" descr="Carbonit_Gebinde_min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64"/>
              <a:ext cx="1746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566" name="Text Box 7"/>
            <p:cNvSpPr txBox="1">
              <a:spLocks noChangeArrowheads="1"/>
            </p:cNvSpPr>
            <p:nvPr/>
          </p:nvSpPr>
          <p:spPr bwMode="auto">
            <a:xfrm>
              <a:off x="1166" y="3296"/>
              <a:ext cx="6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 b="1">
                  <a:solidFill>
                    <a:srgbClr val="C0C0C0"/>
                  </a:solidFill>
                  <a:latin typeface="VAGRounded BT"/>
                  <a:ea typeface="ＭＳ Ｐゴシック"/>
                  <a:cs typeface="ＭＳ Ｐゴシック"/>
                </a:rPr>
                <a:t>25 kg</a:t>
              </a:r>
            </a:p>
          </p:txBody>
        </p:sp>
      </p:grpSp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2122488" y="2654300"/>
            <a:ext cx="2871787" cy="2882900"/>
            <a:chOff x="1337" y="1672"/>
            <a:chExt cx="1809" cy="1816"/>
          </a:xfrm>
        </p:grpSpPr>
        <p:pic>
          <p:nvPicPr>
            <p:cNvPr id="236561" name="Picture 9" descr="CarbonSpachtel_Gebin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7" y="2000"/>
              <a:ext cx="1809" cy="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562" name="Text Box 10"/>
            <p:cNvSpPr txBox="1">
              <a:spLocks noChangeArrowheads="1"/>
            </p:cNvSpPr>
            <p:nvPr/>
          </p:nvSpPr>
          <p:spPr bwMode="auto">
            <a:xfrm>
              <a:off x="2518" y="3296"/>
              <a:ext cx="6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 b="1">
                  <a:solidFill>
                    <a:srgbClr val="C0C0C0"/>
                  </a:solidFill>
                  <a:latin typeface="VAGRounded BT"/>
                  <a:ea typeface="ＭＳ Ｐゴシック"/>
                  <a:cs typeface="ＭＳ Ｐゴシック"/>
                </a:rPr>
                <a:t>30 kg</a:t>
              </a:r>
            </a:p>
          </p:txBody>
        </p:sp>
        <p:sp>
          <p:nvSpPr>
            <p:cNvPr id="236563" name="Text Box 11"/>
            <p:cNvSpPr txBox="1">
              <a:spLocks noChangeArrowheads="1"/>
            </p:cNvSpPr>
            <p:nvPr/>
          </p:nvSpPr>
          <p:spPr bwMode="auto">
            <a:xfrm>
              <a:off x="1673" y="1672"/>
              <a:ext cx="11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C0C0C0"/>
                  </a:solidFill>
                </a:rPr>
                <a:t>Армирующая масса</a:t>
              </a:r>
              <a:endParaRPr lang="de-DE" b="1">
                <a:solidFill>
                  <a:srgbClr val="C0C0C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4392613" y="2933700"/>
            <a:ext cx="2855912" cy="2590800"/>
            <a:chOff x="2767" y="1848"/>
            <a:chExt cx="1799" cy="1632"/>
          </a:xfrm>
        </p:grpSpPr>
        <p:pic>
          <p:nvPicPr>
            <p:cNvPr id="236558" name="Picture 13" descr="CarbonPor_Gebinde_min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7" y="2176"/>
              <a:ext cx="1753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559" name="Text Box 14"/>
            <p:cNvSpPr txBox="1">
              <a:spLocks noChangeArrowheads="1"/>
            </p:cNvSpPr>
            <p:nvPr/>
          </p:nvSpPr>
          <p:spPr bwMode="auto">
            <a:xfrm>
              <a:off x="3951" y="3288"/>
              <a:ext cx="6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 b="1">
                  <a:solidFill>
                    <a:srgbClr val="C0C0C0"/>
                  </a:solidFill>
                  <a:latin typeface="VAGRounded BT"/>
                  <a:ea typeface="ＭＳ Ｐゴシック"/>
                  <a:cs typeface="ＭＳ Ｐゴシック"/>
                </a:rPr>
                <a:t>25 kg</a:t>
              </a:r>
            </a:p>
          </p:txBody>
        </p:sp>
        <p:sp>
          <p:nvSpPr>
            <p:cNvPr id="236560" name="Text Box 15"/>
            <p:cNvSpPr txBox="1">
              <a:spLocks noChangeArrowheads="1"/>
            </p:cNvSpPr>
            <p:nvPr/>
          </p:nvSpPr>
          <p:spPr bwMode="auto">
            <a:xfrm>
              <a:off x="3057" y="1848"/>
              <a:ext cx="11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C0C0C0"/>
                  </a:solidFill>
                </a:rPr>
                <a:t>Структурная штукатурка</a:t>
              </a:r>
              <a:endParaRPr lang="de-DE" b="1">
                <a:solidFill>
                  <a:srgbClr val="C0C0C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01392" name="Group 16"/>
          <p:cNvGrpSpPr>
            <a:grpSpLocks/>
          </p:cNvGrpSpPr>
          <p:nvPr/>
        </p:nvGrpSpPr>
        <p:grpSpPr bwMode="auto">
          <a:xfrm>
            <a:off x="6646863" y="3073400"/>
            <a:ext cx="2662237" cy="2463800"/>
            <a:chOff x="4187" y="1936"/>
            <a:chExt cx="1677" cy="1552"/>
          </a:xfrm>
        </p:grpSpPr>
        <p:pic>
          <p:nvPicPr>
            <p:cNvPr id="236555" name="Picture 17" descr="CarbonSol_Gebinde_min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87" y="2256"/>
              <a:ext cx="167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556" name="Text Box 18"/>
            <p:cNvSpPr txBox="1">
              <a:spLocks noChangeArrowheads="1"/>
            </p:cNvSpPr>
            <p:nvPr/>
          </p:nvSpPr>
          <p:spPr bwMode="auto">
            <a:xfrm>
              <a:off x="5339" y="3296"/>
              <a:ext cx="4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 b="1">
                  <a:solidFill>
                    <a:srgbClr val="C0C0C0"/>
                  </a:solidFill>
                  <a:latin typeface="VAGRounded BT"/>
                  <a:ea typeface="ＭＳ Ｐゴシック"/>
                  <a:cs typeface="ＭＳ Ｐゴシック"/>
                </a:rPr>
                <a:t>12,5 L</a:t>
              </a:r>
            </a:p>
          </p:txBody>
        </p:sp>
        <p:sp>
          <p:nvSpPr>
            <p:cNvPr id="236557" name="Text Box 19"/>
            <p:cNvSpPr txBox="1">
              <a:spLocks noChangeArrowheads="1"/>
            </p:cNvSpPr>
            <p:nvPr/>
          </p:nvSpPr>
          <p:spPr bwMode="auto">
            <a:xfrm>
              <a:off x="4465" y="1936"/>
              <a:ext cx="11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C0C0C0"/>
                  </a:solidFill>
                </a:rPr>
                <a:t>Фасадная краска</a:t>
              </a:r>
              <a:endParaRPr lang="de-DE" b="1">
                <a:solidFill>
                  <a:srgbClr val="C0C0C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01396" name="Group 20"/>
          <p:cNvGrpSpPr>
            <a:grpSpLocks/>
          </p:cNvGrpSpPr>
          <p:nvPr/>
        </p:nvGrpSpPr>
        <p:grpSpPr bwMode="auto">
          <a:xfrm>
            <a:off x="1932781" y="1400180"/>
            <a:ext cx="5324475" cy="500063"/>
            <a:chOff x="1184" y="1062"/>
            <a:chExt cx="3354" cy="315"/>
          </a:xfrm>
        </p:grpSpPr>
        <p:sp>
          <p:nvSpPr>
            <p:cNvPr id="236553" name="Rectangle 21"/>
            <p:cNvSpPr>
              <a:spLocks noChangeArrowheads="1"/>
            </p:cNvSpPr>
            <p:nvPr/>
          </p:nvSpPr>
          <p:spPr bwMode="auto">
            <a:xfrm>
              <a:off x="1184" y="1062"/>
              <a:ext cx="33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de-DE" sz="2400" b="1" dirty="0">
                <a:latin typeface="Arial Black" pitchFamily="34" charset="0"/>
              </a:endParaRPr>
            </a:p>
          </p:txBody>
        </p:sp>
        <p:sp>
          <p:nvSpPr>
            <p:cNvPr id="236554" name="Rectangle 22"/>
            <p:cNvSpPr>
              <a:spLocks noChangeArrowheads="1"/>
            </p:cNvSpPr>
            <p:nvPr/>
          </p:nvSpPr>
          <p:spPr bwMode="auto">
            <a:xfrm>
              <a:off x="1216" y="1086"/>
              <a:ext cx="33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sz="2400" b="1" dirty="0" smtClean="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</p:grpSp>
      <p:sp>
        <p:nvSpPr>
          <p:cNvPr id="236552" name="Rectangle 23"/>
          <p:cNvSpPr>
            <a:spLocks noChangeArrowheads="1"/>
          </p:cNvSpPr>
          <p:nvPr/>
        </p:nvSpPr>
        <p:spPr bwMode="auto">
          <a:xfrm>
            <a:off x="623888" y="5424488"/>
            <a:ext cx="83740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Укрывающая способность с водоотталкивающими свойствами сохраняет хорошую диффузию, а наполнение композитным материалом придает армирующему слою бронирующие свойства</a:t>
            </a: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418633" y="2132820"/>
            <a:ext cx="66611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3C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003C3C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</a:rPr>
              <a:t>Антивандальное исполнение ТИКС</a:t>
            </a:r>
          </a:p>
        </p:txBody>
      </p:sp>
    </p:spTree>
    <p:extLst>
      <p:ext uri="{BB962C8B-B14F-4D97-AF65-F5344CB8AC3E}">
        <p14:creationId xmlns:p14="http://schemas.microsoft.com/office/powerpoint/2010/main" val="32115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1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1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Ipsum Lorum</a:t>
            </a:r>
            <a:endParaRPr lang="de-DE"/>
          </a:p>
        </p:txBody>
      </p:sp>
      <p:sp>
        <p:nvSpPr>
          <p:cNvPr id="6" name="Дата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B8CF3EB-8DFE-46CD-B6BE-570CFD866FF1}" type="datetime1">
              <a:rPr lang="de-DE" smtClean="0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763610" y="2814228"/>
            <a:ext cx="7489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3200" dirty="0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895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3413" y="290513"/>
            <a:ext cx="5119687" cy="168275"/>
          </a:xfrm>
        </p:spPr>
        <p:txBody>
          <a:bodyPr/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ru-RU" b="1" smtClean="0"/>
              <a:t>Классифиация красок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2205038"/>
            <a:ext cx="5976937" cy="34591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000" b="1" smtClean="0"/>
              <a:t>   </a:t>
            </a:r>
            <a:r>
              <a:rPr lang="ru-RU" sz="1000" b="1" smtClean="0"/>
              <a:t> </a:t>
            </a:r>
            <a:r>
              <a:rPr lang="en-US" sz="1000" b="1" smtClean="0"/>
              <a:t>                  </a:t>
            </a:r>
            <a:r>
              <a:rPr lang="ru-RU" sz="1600" b="1" smtClean="0"/>
              <a:t>КЛАССИФИКАЦИЯ ВНУТРЕННИХ КРАСОК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             ПО  ЕВРОПЕЙСКИМ НОРМАМ (DIN EN 13 300)</a:t>
            </a:r>
            <a:endParaRPr lang="en-US" sz="1600" b="1" smtClean="0"/>
          </a:p>
          <a:p>
            <a:pPr>
              <a:lnSpc>
                <a:spcPct val="80000"/>
              </a:lnSpc>
            </a:pPr>
            <a:endParaRPr lang="en-US" sz="1600" b="1" smtClean="0"/>
          </a:p>
          <a:p>
            <a:pPr>
              <a:lnSpc>
                <a:spcPct val="80000"/>
              </a:lnSpc>
            </a:pPr>
            <a:endParaRPr lang="ru-RU" sz="16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FF3300"/>
                </a:solidFill>
              </a:rPr>
              <a:t>                                     Степень блеска</a:t>
            </a:r>
            <a:endParaRPr lang="en-US" sz="1600" b="1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ru-RU" sz="1600" b="1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en-US" sz="1600" b="1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009900"/>
                </a:solidFill>
              </a:rPr>
              <a:t>   </a:t>
            </a:r>
            <a:r>
              <a:rPr lang="en-US" sz="1600" b="1" smtClean="0">
                <a:solidFill>
                  <a:srgbClr val="009900"/>
                </a:solidFill>
              </a:rPr>
              <a:t>             </a:t>
            </a:r>
            <a:r>
              <a:rPr lang="ru-RU" sz="1600" b="1" smtClean="0">
                <a:solidFill>
                  <a:srgbClr val="009900"/>
                </a:solidFill>
              </a:rPr>
              <a:t> Устойчивость к мокрому истиранию</a:t>
            </a:r>
            <a:endParaRPr lang="en-US" sz="1600" smtClean="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smtClean="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b="1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accent2"/>
                </a:solidFill>
              </a:rPr>
              <a:t>                                      Укрывистость </a:t>
            </a:r>
            <a:endParaRPr lang="ru-RU" sz="1600" b="1" i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290513"/>
            <a:ext cx="5767387" cy="304800"/>
          </a:xfrm>
        </p:spPr>
        <p:txBody>
          <a:bodyPr/>
          <a:lstStyle/>
          <a:p>
            <a:r>
              <a:rPr lang="ru-RU" b="1" smtClean="0"/>
              <a:t>Основные свойства красок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u="sng" smtClean="0">
                <a:solidFill>
                  <a:srgbClr val="FF3300"/>
                </a:solidFill>
              </a:rPr>
              <a:t>Степень блеска</a:t>
            </a:r>
          </a:p>
          <a:p>
            <a:r>
              <a:rPr lang="ru-RU" sz="2000" b="1" u="sng" smtClean="0"/>
              <a:t>высокоглянцевые  (более 60)</a:t>
            </a:r>
          </a:p>
          <a:p>
            <a:r>
              <a:rPr lang="ru-RU" sz="2000" b="1" u="sng" smtClean="0"/>
              <a:t>полуглянцевые или шелковисто-глянцевые (20-60)</a:t>
            </a:r>
          </a:p>
          <a:p>
            <a:r>
              <a:rPr lang="ru-RU" sz="2000" b="1" u="sng" smtClean="0"/>
              <a:t>полуматовые или шелковисто-матовые (7-19)</a:t>
            </a:r>
          </a:p>
          <a:p>
            <a:r>
              <a:rPr lang="ru-RU" sz="2000" b="1" u="sng" smtClean="0"/>
              <a:t>матовые (3-6);</a:t>
            </a:r>
          </a:p>
          <a:p>
            <a:r>
              <a:rPr lang="ru-RU" sz="2000" b="1" u="sng" smtClean="0"/>
              <a:t>глубоко-матовые (менее 3)</a:t>
            </a:r>
            <a:endParaRPr lang="ru-RU" sz="200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075" y="4868863"/>
            <a:ext cx="37893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100763" y="5157788"/>
            <a:ext cx="398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100" b="0">
                <a:solidFill>
                  <a:schemeClr val="tx2"/>
                </a:solidFill>
                <a:latin typeface="Trebuchet MS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945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3413" y="290513"/>
            <a:ext cx="5370512" cy="265112"/>
          </a:xfrm>
        </p:spPr>
        <p:txBody>
          <a:bodyPr/>
          <a:lstStyle/>
          <a:p>
            <a:r>
              <a:rPr lang="ru-RU" b="1" smtClean="0"/>
              <a:t>Основные свойства красок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40322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u="sng" smtClean="0">
                <a:solidFill>
                  <a:srgbClr val="009900"/>
                </a:solidFill>
              </a:rPr>
              <a:t>Устойчивость к мокрому истиранию</a:t>
            </a:r>
            <a:r>
              <a:rPr lang="ru-RU" sz="1600" smtClean="0"/>
              <a:t> DIN EN 13 300</a:t>
            </a:r>
          </a:p>
          <a:p>
            <a:pPr>
              <a:lnSpc>
                <a:spcPct val="80000"/>
              </a:lnSpc>
            </a:pP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smtClean="0"/>
              <a:t>Критерием оценки износостойкости является показатель истираемости при трении влажной щеткой. Измеряется толщина слоя, теряемого красочным слоем при 200 или 40 проходах.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1. Класс &lt; 5 μm при 200 циклов истирания (устойчивые к бытовым дезинфицирующим и моющим средствам, особо стойкие к истиранию)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2. Класс ≥ 5 μm  и &lt; 20 μm при 200 циклов истирания (нормально устойчивые к мойке) 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3. Класс ≥ 20 μm  и &lt; 70 μm при 200 циклов истирания ( устойчивые к влажной протирке)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4. Класс ≤ 70 μm  при 40 циклов истирания ( устойчивые к сухой чистке)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5. Класс &gt; 70 μm при 40 циклов истирания (условно устойчивые к сухой чистке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437063"/>
            <a:ext cx="2590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21163"/>
            <a:ext cx="29241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3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44563" y="0"/>
            <a:ext cx="8229601" cy="488950"/>
          </a:xfrm>
        </p:spPr>
        <p:txBody>
          <a:bodyPr/>
          <a:lstStyle/>
          <a:p>
            <a:r>
              <a:rPr lang="ru-RU" sz="1500" smtClean="0"/>
              <a:t>                 </a:t>
            </a:r>
            <a:r>
              <a:rPr lang="ru-RU" b="1" smtClean="0"/>
              <a:t>Основные свойства красок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25923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u="sng" smtClean="0">
                <a:solidFill>
                  <a:schemeClr val="accent2"/>
                </a:solidFill>
              </a:rPr>
              <a:t>Укрывистость (по ISO 65043</a:t>
            </a:r>
            <a:r>
              <a:rPr lang="ru-RU" sz="1600" b="1" i="1" u="sng" smtClean="0"/>
              <a:t>)</a:t>
            </a:r>
          </a:p>
          <a:p>
            <a:pPr>
              <a:lnSpc>
                <a:spcPct val="80000"/>
              </a:lnSpc>
            </a:pPr>
            <a:endParaRPr lang="ru-RU" sz="1600" b="1" i="1" u="sng" smtClean="0"/>
          </a:p>
          <a:p>
            <a:pPr>
              <a:lnSpc>
                <a:spcPct val="80000"/>
              </a:lnSpc>
            </a:pPr>
            <a:r>
              <a:rPr lang="ru-RU" sz="1600" b="1" i="1" u="sng" smtClean="0"/>
              <a:t>1 класс укрывистости (более 99,5%) – высокоукрывистые краски;</a:t>
            </a:r>
          </a:p>
          <a:p>
            <a:pPr>
              <a:lnSpc>
                <a:spcPct val="80000"/>
              </a:lnSpc>
            </a:pPr>
            <a:endParaRPr lang="ru-RU" sz="1600" b="1" i="1" u="sng" smtClean="0"/>
          </a:p>
          <a:p>
            <a:pPr>
              <a:lnSpc>
                <a:spcPct val="80000"/>
              </a:lnSpc>
            </a:pPr>
            <a:r>
              <a:rPr lang="ru-RU" sz="1600" b="1" i="1" u="sng" smtClean="0"/>
              <a:t>2 класс укрывистости (от 98% до 99,5%) – хорошоукрывистые краски;</a:t>
            </a:r>
          </a:p>
          <a:p>
            <a:pPr>
              <a:lnSpc>
                <a:spcPct val="80000"/>
              </a:lnSpc>
            </a:pPr>
            <a:endParaRPr lang="ru-RU" sz="1600" b="1" i="1" u="sng" smtClean="0"/>
          </a:p>
          <a:p>
            <a:pPr>
              <a:lnSpc>
                <a:spcPct val="80000"/>
              </a:lnSpc>
            </a:pPr>
            <a:r>
              <a:rPr lang="ru-RU" sz="1600" b="1" i="1" u="sng" smtClean="0"/>
              <a:t>3 класс укрывистости (от 95% до 98%) – среднеукрывистые краски;</a:t>
            </a:r>
            <a:r>
              <a:rPr lang="en-US" sz="1600" b="1" i="1" u="sng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 u="sng" smtClean="0"/>
          </a:p>
          <a:p>
            <a:pPr>
              <a:lnSpc>
                <a:spcPct val="80000"/>
              </a:lnSpc>
            </a:pPr>
            <a:r>
              <a:rPr lang="ru-RU" sz="1600" b="1" i="1" u="sng" smtClean="0"/>
              <a:t>4 класс укрывистости (менее 95%) – малоукрывистые краски</a:t>
            </a:r>
            <a:r>
              <a:rPr lang="ru-RU" sz="1600" smtClean="0"/>
              <a:t> </a:t>
            </a: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213100"/>
            <a:ext cx="465296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1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833438" y="1385888"/>
            <a:ext cx="74549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Главная цель проведения грунтовочных работ – выравнивание свойств основания (</a:t>
            </a:r>
            <a:r>
              <a:rPr lang="ru-RU" dirty="0" err="1"/>
              <a:t>впитываемость</a:t>
            </a:r>
            <a:r>
              <a:rPr lang="ru-RU" dirty="0"/>
              <a:t>), увеличение адгезии и снижение расхода финишного ЛКМ.</a:t>
            </a:r>
          </a:p>
          <a:p>
            <a:pPr>
              <a:spcBef>
                <a:spcPct val="50000"/>
              </a:spcBef>
            </a:pPr>
            <a:r>
              <a:rPr lang="ru-RU" dirty="0"/>
              <a:t>Важно понимать, что перед проведением грунтовочных работ следует правильно провести мероприятия по подготовке поверхности в зависимости от типа основания</a:t>
            </a:r>
          </a:p>
        </p:txBody>
      </p:sp>
      <p:pic>
        <p:nvPicPr>
          <p:cNvPr id="132109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800475"/>
            <a:ext cx="2093912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0044" y="476590"/>
            <a:ext cx="180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Грунтование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983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027-7936-4317-B70A-601254F0F62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80680" y="980660"/>
            <a:ext cx="885723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/>
              <a:t>Sylitol</a:t>
            </a:r>
            <a:r>
              <a:rPr lang="en-US" sz="2000" b="1" dirty="0"/>
              <a:t> </a:t>
            </a:r>
            <a:r>
              <a:rPr lang="en-US" sz="2000" b="1" dirty="0" err="1" smtClean="0"/>
              <a:t>Grund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Konzentrat</a:t>
            </a:r>
            <a:r>
              <a:rPr lang="ru-RU" sz="2000" b="1" dirty="0" smtClean="0"/>
              <a:t>  </a:t>
            </a:r>
            <a:r>
              <a:rPr lang="ru-RU" sz="2000" b="1" dirty="0" smtClean="0"/>
              <a:t>для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известково - цементных оснований под силикатные краски</a:t>
            </a:r>
            <a:endParaRPr lang="ru-RU" sz="2000" b="1" dirty="0"/>
          </a:p>
        </p:txBody>
      </p:sp>
      <p:graphicFrame>
        <p:nvGraphicFramePr>
          <p:cNvPr id="143395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386204"/>
              </p:ext>
            </p:extLst>
          </p:nvPr>
        </p:nvGraphicFramePr>
        <p:xfrm>
          <a:off x="421835" y="2026457"/>
          <a:ext cx="8250520" cy="1525588"/>
        </p:xfrm>
        <a:graphic>
          <a:graphicData uri="http://schemas.openxmlformats.org/drawingml/2006/table">
            <a:tbl>
              <a:tblPr/>
              <a:tblGrid>
                <a:gridCol w="1116170"/>
                <a:gridCol w="1238557"/>
                <a:gridCol w="768591"/>
                <a:gridCol w="1017805"/>
                <a:gridCol w="1406394"/>
                <a:gridCol w="1036290"/>
                <a:gridCol w="829295"/>
                <a:gridCol w="837418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связующее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применения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Разбавитель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Расход,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мл/кв.м.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Финиш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ЛКМ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высыхания,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Фасовка,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Пр-во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Силикат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ВНУТРИ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СНАРУЖИ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100-350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Силикатные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Германия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398" name="Text Box 38"/>
          <p:cNvSpPr txBox="1">
            <a:spLocks noChangeArrowheads="1"/>
          </p:cNvSpPr>
          <p:nvPr/>
        </p:nvSpPr>
        <p:spPr bwMode="auto">
          <a:xfrm>
            <a:off x="674038" y="3717040"/>
            <a:ext cx="58801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Концентрат водорастворимого грунтовочного средства на основе жидкого калиевого стекла. Обладает сильным укрепляющим действием на минеральных подложках с осыпью песка и высокой </a:t>
            </a:r>
            <a:r>
              <a:rPr lang="ru-RU" dirty="0" err="1"/>
              <a:t>паропроницаемостью</a:t>
            </a:r>
            <a:r>
              <a:rPr lang="ru-RU" dirty="0"/>
              <a:t>. </a:t>
            </a: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Разбавляется </a:t>
            </a:r>
            <a:r>
              <a:rPr lang="ru-RU" dirty="0"/>
              <a:t>водой 2:1, пригоден для разбавления силикатных ЛКМ. </a:t>
            </a: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b="1" dirty="0" smtClean="0"/>
              <a:t>НАЛИЧИЕ НА СКЛАДЕ!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050" name="Picture 2" descr="http://www.caparol.ru/Portals/_ru/upload/IMPProdukte/pictureCache/caparol_ru/jpeg/80012/lacu000126_exl_sylitol_111_konzentrat_10_l_xrpu_28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3573020"/>
            <a:ext cx="1724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961" y="287365"/>
            <a:ext cx="7812088" cy="1143000"/>
          </a:xfrm>
        </p:spPr>
        <p:txBody>
          <a:bodyPr/>
          <a:lstStyle/>
          <a:p>
            <a:r>
              <a:rPr lang="ru-RU" sz="2800" b="0" dirty="0" smtClean="0"/>
              <a:t>  </a:t>
            </a:r>
            <a:br>
              <a:rPr lang="ru-RU" sz="2800" b="0" dirty="0" smtClean="0"/>
            </a:br>
            <a:r>
              <a:rPr lang="ru-RU" sz="2800" b="0" dirty="0" smtClean="0"/>
              <a:t>  </a:t>
            </a:r>
            <a:r>
              <a:rPr lang="ru-RU" sz="2000" b="1" dirty="0" smtClean="0"/>
              <a:t>Грунтовки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205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W_PowerPoint_2013-04-16 (2)">
  <a:themeElements>
    <a:clrScheme name="DAW 2013-04-15">
      <a:dk1>
        <a:sysClr val="windowText" lastClr="000000"/>
      </a:dk1>
      <a:lt1>
        <a:sysClr val="window" lastClr="FFFFFF"/>
      </a:lt1>
      <a:dk2>
        <a:srgbClr val="919196"/>
      </a:dk2>
      <a:lt2>
        <a:srgbClr val="DEDEE0"/>
      </a:lt2>
      <a:accent1>
        <a:srgbClr val="5AA53C"/>
      </a:accent1>
      <a:accent2>
        <a:srgbClr val="9CC98A"/>
      </a:accent2>
      <a:accent3>
        <a:srgbClr val="0087D2"/>
      </a:accent3>
      <a:accent4>
        <a:srgbClr val="66B7E4"/>
      </a:accent4>
      <a:accent5>
        <a:srgbClr val="003C3C"/>
      </a:accent5>
      <a:accent6>
        <a:srgbClr val="9B1E4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marL="130175" indent="-130175">
          <a:lnSpc>
            <a:spcPct val="105000"/>
          </a:lnSpc>
          <a:buFont typeface="Arial" pitchFamily="34" charset="0"/>
          <a:buChar char="•"/>
          <a:defRPr sz="17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05000"/>
          </a:lnSpc>
          <a:defRPr sz="17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DAW">
      <a:dk1>
        <a:sysClr val="windowText" lastClr="000000"/>
      </a:dk1>
      <a:lt1>
        <a:sysClr val="window" lastClr="FFFFFF"/>
      </a:lt1>
      <a:dk2>
        <a:srgbClr val="868689"/>
      </a:dk2>
      <a:lt2>
        <a:srgbClr val="E6E6E6"/>
      </a:lt2>
      <a:accent1>
        <a:srgbClr val="5F9628"/>
      </a:accent1>
      <a:accent2>
        <a:srgbClr val="A1BF7B"/>
      </a:accent2>
      <a:accent3>
        <a:srgbClr val="0087D2"/>
      </a:accent3>
      <a:accent4>
        <a:srgbClr val="66B7E4"/>
      </a:accent4>
      <a:accent5>
        <a:srgbClr val="00322D"/>
      </a:accent5>
      <a:accent6>
        <a:srgbClr val="86868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DAW">
      <a:dk1>
        <a:sysClr val="windowText" lastClr="000000"/>
      </a:dk1>
      <a:lt1>
        <a:sysClr val="window" lastClr="FFFFFF"/>
      </a:lt1>
      <a:dk2>
        <a:srgbClr val="868689"/>
      </a:dk2>
      <a:lt2>
        <a:srgbClr val="E6E6E6"/>
      </a:lt2>
      <a:accent1>
        <a:srgbClr val="5F9628"/>
      </a:accent1>
      <a:accent2>
        <a:srgbClr val="A1BF7B"/>
      </a:accent2>
      <a:accent3>
        <a:srgbClr val="0087D2"/>
      </a:accent3>
      <a:accent4>
        <a:srgbClr val="66B7E4"/>
      </a:accent4>
      <a:accent5>
        <a:srgbClr val="00322D"/>
      </a:accent5>
      <a:accent6>
        <a:srgbClr val="868689"/>
      </a:accent6>
      <a:hlink>
        <a:srgbClr val="000000"/>
      </a:hlink>
      <a:folHlink>
        <a:srgbClr val="000000"/>
      </a:folHlink>
    </a:clrScheme>
    <a:fontScheme name="BE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DAW_PowerPoint_2013-04-16 (2)</Template>
  <TotalTime>2365</TotalTime>
  <Words>1786</Words>
  <Application>Microsoft Office PowerPoint</Application>
  <PresentationFormat>Экран (4:3)</PresentationFormat>
  <Paragraphs>496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DAW_PowerPoint_2013-04-16 (2)</vt:lpstr>
      <vt:lpstr>Bitmap</vt:lpstr>
      <vt:lpstr>                                  Презентация                                  по ассортименту ТМ Caparol и Capatect </vt:lpstr>
      <vt:lpstr>Caparol в России профи - ассортимент</vt:lpstr>
      <vt:lpstr>Презентация PowerPoint</vt:lpstr>
      <vt:lpstr> Классифиация красок</vt:lpstr>
      <vt:lpstr>Основные свойства красок</vt:lpstr>
      <vt:lpstr>Основные свойства красок</vt:lpstr>
      <vt:lpstr>                 Основные свойства красок</vt:lpstr>
      <vt:lpstr>Презентация PowerPoint</vt:lpstr>
      <vt:lpstr>     Грунтовки</vt:lpstr>
      <vt:lpstr> Основной ассортимент                             Грунтовки</vt:lpstr>
      <vt:lpstr>   Грунтовки  </vt:lpstr>
      <vt:lpstr>   Грунтовки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Аргументы выбора красок Caparol</vt:lpstr>
      <vt:lpstr>Презентация PowerPoint</vt:lpstr>
      <vt:lpstr> Фасадные краски  </vt:lpstr>
      <vt:lpstr>Презентация PowerPoint</vt:lpstr>
      <vt:lpstr>Силакриловая фасадная краска</vt:lpstr>
      <vt:lpstr>Силикатные фасадные краски</vt:lpstr>
      <vt:lpstr> Состав Теплоизоляционной Композиционной Системы (ТИКС)</vt:lpstr>
      <vt:lpstr>Клеевой слой </vt:lpstr>
      <vt:lpstr>Армирующий слой</vt:lpstr>
      <vt:lpstr>Финишный слой</vt:lpstr>
      <vt:lpstr>Финишный слой </vt:lpstr>
      <vt:lpstr>Финишный слой </vt:lpstr>
      <vt:lpstr>Финишный слой </vt:lpstr>
      <vt:lpstr>Специальные продукты</vt:lpstr>
      <vt:lpstr>Презентация PowerPoint</vt:lpstr>
    </vt:vector>
  </TitlesOfParts>
  <Company>DAW-GRUPPE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in Ober-Ramstadt</dc:title>
  <dc:creator>Selisch, Franziska</dc:creator>
  <cp:lastModifiedBy>Сорокин Алексей Вячеславович</cp:lastModifiedBy>
  <cp:revision>153</cp:revision>
  <dcterms:created xsi:type="dcterms:W3CDTF">2013-04-16T16:26:07Z</dcterms:created>
  <dcterms:modified xsi:type="dcterms:W3CDTF">2017-01-17T05:58:21Z</dcterms:modified>
</cp:coreProperties>
</file>